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562213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562213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562213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669" y="3175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505" y="0"/>
                </a:lnTo>
                <a:lnTo>
                  <a:pt x="0" y="819150"/>
                </a:lnTo>
                <a:lnTo>
                  <a:pt x="505" y="819150"/>
                </a:lnTo>
                <a:lnTo>
                  <a:pt x="48636" y="817759"/>
                </a:lnTo>
                <a:lnTo>
                  <a:pt x="96034" y="813638"/>
                </a:lnTo>
                <a:lnTo>
                  <a:pt x="142624" y="806864"/>
                </a:lnTo>
                <a:lnTo>
                  <a:pt x="188327" y="797514"/>
                </a:lnTo>
                <a:lnTo>
                  <a:pt x="233068" y="785664"/>
                </a:lnTo>
                <a:lnTo>
                  <a:pt x="276769" y="771391"/>
                </a:lnTo>
                <a:lnTo>
                  <a:pt x="319353" y="754772"/>
                </a:lnTo>
                <a:lnTo>
                  <a:pt x="360744" y="735885"/>
                </a:lnTo>
                <a:lnTo>
                  <a:pt x="400866" y="714805"/>
                </a:lnTo>
                <a:lnTo>
                  <a:pt x="439640" y="691610"/>
                </a:lnTo>
                <a:lnTo>
                  <a:pt x="476990" y="666377"/>
                </a:lnTo>
                <a:lnTo>
                  <a:pt x="512840" y="639182"/>
                </a:lnTo>
                <a:lnTo>
                  <a:pt x="547112" y="610102"/>
                </a:lnTo>
                <a:lnTo>
                  <a:pt x="579730" y="579215"/>
                </a:lnTo>
                <a:lnTo>
                  <a:pt x="610617" y="546596"/>
                </a:lnTo>
                <a:lnTo>
                  <a:pt x="639696" y="512323"/>
                </a:lnTo>
                <a:lnTo>
                  <a:pt x="666890" y="476473"/>
                </a:lnTo>
                <a:lnTo>
                  <a:pt x="692122" y="439123"/>
                </a:lnTo>
                <a:lnTo>
                  <a:pt x="715316" y="400349"/>
                </a:lnTo>
                <a:lnTo>
                  <a:pt x="736395" y="360228"/>
                </a:lnTo>
                <a:lnTo>
                  <a:pt x="755282" y="318837"/>
                </a:lnTo>
                <a:lnTo>
                  <a:pt x="771899" y="276253"/>
                </a:lnTo>
                <a:lnTo>
                  <a:pt x="786171" y="232553"/>
                </a:lnTo>
                <a:lnTo>
                  <a:pt x="798021" y="187814"/>
                </a:lnTo>
                <a:lnTo>
                  <a:pt x="807370" y="142112"/>
                </a:lnTo>
                <a:lnTo>
                  <a:pt x="814144" y="95524"/>
                </a:lnTo>
                <a:lnTo>
                  <a:pt x="818265" y="48128"/>
                </a:lnTo>
                <a:lnTo>
                  <a:pt x="819655" y="0"/>
                </a:lnTo>
                <a:close/>
              </a:path>
            </a:pathLst>
          </a:custGeom>
          <a:solidFill>
            <a:srgbClr val="FDF9F4">
              <a:alpha val="3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669" y="3175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818265" y="48128"/>
                </a:lnTo>
                <a:lnTo>
                  <a:pt x="814144" y="95524"/>
                </a:lnTo>
                <a:lnTo>
                  <a:pt x="807370" y="142112"/>
                </a:lnTo>
                <a:lnTo>
                  <a:pt x="798021" y="187814"/>
                </a:lnTo>
                <a:lnTo>
                  <a:pt x="786171" y="232553"/>
                </a:lnTo>
                <a:lnTo>
                  <a:pt x="771899" y="276253"/>
                </a:lnTo>
                <a:lnTo>
                  <a:pt x="755282" y="318837"/>
                </a:lnTo>
                <a:lnTo>
                  <a:pt x="736395" y="360228"/>
                </a:lnTo>
                <a:lnTo>
                  <a:pt x="715316" y="400349"/>
                </a:lnTo>
                <a:lnTo>
                  <a:pt x="692122" y="439123"/>
                </a:lnTo>
                <a:lnTo>
                  <a:pt x="666890" y="476473"/>
                </a:lnTo>
                <a:lnTo>
                  <a:pt x="639696" y="512323"/>
                </a:lnTo>
                <a:lnTo>
                  <a:pt x="610617" y="546596"/>
                </a:lnTo>
                <a:lnTo>
                  <a:pt x="579730" y="579215"/>
                </a:lnTo>
                <a:lnTo>
                  <a:pt x="547112" y="610102"/>
                </a:lnTo>
                <a:lnTo>
                  <a:pt x="512840" y="639182"/>
                </a:lnTo>
                <a:lnTo>
                  <a:pt x="476990" y="666377"/>
                </a:lnTo>
                <a:lnTo>
                  <a:pt x="439640" y="691610"/>
                </a:lnTo>
                <a:lnTo>
                  <a:pt x="400866" y="714805"/>
                </a:lnTo>
                <a:lnTo>
                  <a:pt x="360744" y="735885"/>
                </a:lnTo>
                <a:lnTo>
                  <a:pt x="319353" y="754772"/>
                </a:lnTo>
                <a:lnTo>
                  <a:pt x="276769" y="771391"/>
                </a:lnTo>
                <a:lnTo>
                  <a:pt x="233068" y="785664"/>
                </a:lnTo>
                <a:lnTo>
                  <a:pt x="188327" y="797514"/>
                </a:lnTo>
                <a:lnTo>
                  <a:pt x="142624" y="806864"/>
                </a:lnTo>
                <a:lnTo>
                  <a:pt x="96034" y="813638"/>
                </a:lnTo>
                <a:lnTo>
                  <a:pt x="48636" y="817759"/>
                </a:lnTo>
                <a:lnTo>
                  <a:pt x="505" y="819150"/>
                </a:lnTo>
                <a:lnTo>
                  <a:pt x="337" y="819150"/>
                </a:lnTo>
                <a:lnTo>
                  <a:pt x="168" y="819150"/>
                </a:lnTo>
                <a:lnTo>
                  <a:pt x="0" y="819150"/>
                </a:lnTo>
                <a:lnTo>
                  <a:pt x="505" y="0"/>
                </a:lnTo>
                <a:lnTo>
                  <a:pt x="819655" y="0"/>
                </a:lnTo>
                <a:close/>
              </a:path>
            </a:pathLst>
          </a:custGeom>
          <a:ln w="12700">
            <a:solidFill>
              <a:srgbClr val="D2C3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26492" y="4572"/>
            <a:ext cx="1786127" cy="17861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68275" y="20700"/>
            <a:ext cx="1703705" cy="1703705"/>
          </a:xfrm>
          <a:custGeom>
            <a:avLst/>
            <a:gdLst/>
            <a:ahLst/>
            <a:cxnLst/>
            <a:rect l="l" t="t" r="r" b="b"/>
            <a:pathLst>
              <a:path w="1703705" h="1703705">
                <a:moveTo>
                  <a:pt x="0" y="851662"/>
                </a:moveTo>
                <a:lnTo>
                  <a:pt x="1348" y="803329"/>
                </a:lnTo>
                <a:lnTo>
                  <a:pt x="5345" y="755704"/>
                </a:lnTo>
                <a:lnTo>
                  <a:pt x="11918" y="708858"/>
                </a:lnTo>
                <a:lnTo>
                  <a:pt x="20996" y="662865"/>
                </a:lnTo>
                <a:lnTo>
                  <a:pt x="32507" y="617795"/>
                </a:lnTo>
                <a:lnTo>
                  <a:pt x="46379" y="573720"/>
                </a:lnTo>
                <a:lnTo>
                  <a:pt x="62541" y="530713"/>
                </a:lnTo>
                <a:lnTo>
                  <a:pt x="80919" y="488844"/>
                </a:lnTo>
                <a:lnTo>
                  <a:pt x="101442" y="448187"/>
                </a:lnTo>
                <a:lnTo>
                  <a:pt x="124039" y="408812"/>
                </a:lnTo>
                <a:lnTo>
                  <a:pt x="148638" y="370792"/>
                </a:lnTo>
                <a:lnTo>
                  <a:pt x="175166" y="334199"/>
                </a:lnTo>
                <a:lnTo>
                  <a:pt x="203552" y="299104"/>
                </a:lnTo>
                <a:lnTo>
                  <a:pt x="233723" y="265579"/>
                </a:lnTo>
                <a:lnTo>
                  <a:pt x="265609" y="233696"/>
                </a:lnTo>
                <a:lnTo>
                  <a:pt x="299136" y="203527"/>
                </a:lnTo>
                <a:lnTo>
                  <a:pt x="334233" y="175144"/>
                </a:lnTo>
                <a:lnTo>
                  <a:pt x="370829" y="148619"/>
                </a:lnTo>
                <a:lnTo>
                  <a:pt x="408851" y="124023"/>
                </a:lnTo>
                <a:lnTo>
                  <a:pt x="448227" y="101429"/>
                </a:lnTo>
                <a:lnTo>
                  <a:pt x="488886" y="80908"/>
                </a:lnTo>
                <a:lnTo>
                  <a:pt x="530756" y="62532"/>
                </a:lnTo>
                <a:lnTo>
                  <a:pt x="573764" y="46373"/>
                </a:lnTo>
                <a:lnTo>
                  <a:pt x="617839" y="32502"/>
                </a:lnTo>
                <a:lnTo>
                  <a:pt x="662909" y="20993"/>
                </a:lnTo>
                <a:lnTo>
                  <a:pt x="708902" y="11916"/>
                </a:lnTo>
                <a:lnTo>
                  <a:pt x="755746" y="5344"/>
                </a:lnTo>
                <a:lnTo>
                  <a:pt x="803369" y="1348"/>
                </a:lnTo>
                <a:lnTo>
                  <a:pt x="851700" y="0"/>
                </a:lnTo>
                <a:lnTo>
                  <a:pt x="900029" y="1348"/>
                </a:lnTo>
                <a:lnTo>
                  <a:pt x="947652" y="5344"/>
                </a:lnTo>
                <a:lnTo>
                  <a:pt x="994496" y="11916"/>
                </a:lnTo>
                <a:lnTo>
                  <a:pt x="1040489" y="20993"/>
                </a:lnTo>
                <a:lnTo>
                  <a:pt x="1085560" y="32502"/>
                </a:lnTo>
                <a:lnTo>
                  <a:pt x="1129636" y="46373"/>
                </a:lnTo>
                <a:lnTo>
                  <a:pt x="1172646" y="62532"/>
                </a:lnTo>
                <a:lnTo>
                  <a:pt x="1214517" y="80908"/>
                </a:lnTo>
                <a:lnTo>
                  <a:pt x="1255178" y="101429"/>
                </a:lnTo>
                <a:lnTo>
                  <a:pt x="1294557" y="124023"/>
                </a:lnTo>
                <a:lnTo>
                  <a:pt x="1332581" y="148619"/>
                </a:lnTo>
                <a:lnTo>
                  <a:pt x="1369179" y="175144"/>
                </a:lnTo>
                <a:lnTo>
                  <a:pt x="1404280" y="203527"/>
                </a:lnTo>
                <a:lnTo>
                  <a:pt x="1437810" y="233696"/>
                </a:lnTo>
                <a:lnTo>
                  <a:pt x="1469698" y="265579"/>
                </a:lnTo>
                <a:lnTo>
                  <a:pt x="1499873" y="299104"/>
                </a:lnTo>
                <a:lnTo>
                  <a:pt x="1528261" y="334199"/>
                </a:lnTo>
                <a:lnTo>
                  <a:pt x="1554792" y="370792"/>
                </a:lnTo>
                <a:lnTo>
                  <a:pt x="1579394" y="408812"/>
                </a:lnTo>
                <a:lnTo>
                  <a:pt x="1601993" y="448187"/>
                </a:lnTo>
                <a:lnTo>
                  <a:pt x="1622520" y="488844"/>
                </a:lnTo>
                <a:lnTo>
                  <a:pt x="1640900" y="530713"/>
                </a:lnTo>
                <a:lnTo>
                  <a:pt x="1657064" y="573720"/>
                </a:lnTo>
                <a:lnTo>
                  <a:pt x="1670938" y="617795"/>
                </a:lnTo>
                <a:lnTo>
                  <a:pt x="1682450" y="662865"/>
                </a:lnTo>
                <a:lnTo>
                  <a:pt x="1691530" y="708858"/>
                </a:lnTo>
                <a:lnTo>
                  <a:pt x="1698105" y="755704"/>
                </a:lnTo>
                <a:lnTo>
                  <a:pt x="1702102" y="803329"/>
                </a:lnTo>
                <a:lnTo>
                  <a:pt x="1703451" y="851662"/>
                </a:lnTo>
                <a:lnTo>
                  <a:pt x="1702102" y="899994"/>
                </a:lnTo>
                <a:lnTo>
                  <a:pt x="1698105" y="947619"/>
                </a:lnTo>
                <a:lnTo>
                  <a:pt x="1691530" y="994465"/>
                </a:lnTo>
                <a:lnTo>
                  <a:pt x="1682450" y="1040458"/>
                </a:lnTo>
                <a:lnTo>
                  <a:pt x="1670938" y="1085528"/>
                </a:lnTo>
                <a:lnTo>
                  <a:pt x="1657064" y="1129603"/>
                </a:lnTo>
                <a:lnTo>
                  <a:pt x="1640900" y="1172610"/>
                </a:lnTo>
                <a:lnTo>
                  <a:pt x="1622520" y="1214479"/>
                </a:lnTo>
                <a:lnTo>
                  <a:pt x="1601993" y="1255136"/>
                </a:lnTo>
                <a:lnTo>
                  <a:pt x="1579394" y="1294511"/>
                </a:lnTo>
                <a:lnTo>
                  <a:pt x="1554792" y="1332531"/>
                </a:lnTo>
                <a:lnTo>
                  <a:pt x="1528261" y="1369124"/>
                </a:lnTo>
                <a:lnTo>
                  <a:pt x="1499873" y="1404219"/>
                </a:lnTo>
                <a:lnTo>
                  <a:pt x="1469698" y="1437744"/>
                </a:lnTo>
                <a:lnTo>
                  <a:pt x="1437810" y="1469627"/>
                </a:lnTo>
                <a:lnTo>
                  <a:pt x="1404280" y="1499796"/>
                </a:lnTo>
                <a:lnTo>
                  <a:pt x="1369179" y="1528179"/>
                </a:lnTo>
                <a:lnTo>
                  <a:pt x="1332581" y="1554704"/>
                </a:lnTo>
                <a:lnTo>
                  <a:pt x="1294557" y="1579300"/>
                </a:lnTo>
                <a:lnTo>
                  <a:pt x="1255178" y="1601894"/>
                </a:lnTo>
                <a:lnTo>
                  <a:pt x="1214517" y="1622415"/>
                </a:lnTo>
                <a:lnTo>
                  <a:pt x="1172646" y="1640791"/>
                </a:lnTo>
                <a:lnTo>
                  <a:pt x="1129636" y="1656950"/>
                </a:lnTo>
                <a:lnTo>
                  <a:pt x="1085560" y="1670821"/>
                </a:lnTo>
                <a:lnTo>
                  <a:pt x="1040489" y="1682330"/>
                </a:lnTo>
                <a:lnTo>
                  <a:pt x="994496" y="1691407"/>
                </a:lnTo>
                <a:lnTo>
                  <a:pt x="947652" y="1697979"/>
                </a:lnTo>
                <a:lnTo>
                  <a:pt x="900029" y="1701975"/>
                </a:lnTo>
                <a:lnTo>
                  <a:pt x="851700" y="1703324"/>
                </a:lnTo>
                <a:lnTo>
                  <a:pt x="803369" y="1701975"/>
                </a:lnTo>
                <a:lnTo>
                  <a:pt x="755746" y="1697979"/>
                </a:lnTo>
                <a:lnTo>
                  <a:pt x="708902" y="1691407"/>
                </a:lnTo>
                <a:lnTo>
                  <a:pt x="662909" y="1682330"/>
                </a:lnTo>
                <a:lnTo>
                  <a:pt x="617839" y="1670821"/>
                </a:lnTo>
                <a:lnTo>
                  <a:pt x="573764" y="1656950"/>
                </a:lnTo>
                <a:lnTo>
                  <a:pt x="530756" y="1640791"/>
                </a:lnTo>
                <a:lnTo>
                  <a:pt x="488886" y="1622415"/>
                </a:lnTo>
                <a:lnTo>
                  <a:pt x="448227" y="1601894"/>
                </a:lnTo>
                <a:lnTo>
                  <a:pt x="408851" y="1579300"/>
                </a:lnTo>
                <a:lnTo>
                  <a:pt x="370829" y="1554704"/>
                </a:lnTo>
                <a:lnTo>
                  <a:pt x="334233" y="1528179"/>
                </a:lnTo>
                <a:lnTo>
                  <a:pt x="299136" y="1499796"/>
                </a:lnTo>
                <a:lnTo>
                  <a:pt x="265609" y="1469627"/>
                </a:lnTo>
                <a:lnTo>
                  <a:pt x="233723" y="1437744"/>
                </a:lnTo>
                <a:lnTo>
                  <a:pt x="203552" y="1404219"/>
                </a:lnTo>
                <a:lnTo>
                  <a:pt x="175166" y="1369124"/>
                </a:lnTo>
                <a:lnTo>
                  <a:pt x="148638" y="1332531"/>
                </a:lnTo>
                <a:lnTo>
                  <a:pt x="124039" y="1294511"/>
                </a:lnTo>
                <a:lnTo>
                  <a:pt x="101442" y="1255136"/>
                </a:lnTo>
                <a:lnTo>
                  <a:pt x="80919" y="1214479"/>
                </a:lnTo>
                <a:lnTo>
                  <a:pt x="62541" y="1172610"/>
                </a:lnTo>
                <a:lnTo>
                  <a:pt x="46379" y="1129603"/>
                </a:lnTo>
                <a:lnTo>
                  <a:pt x="32507" y="1085528"/>
                </a:lnTo>
                <a:lnTo>
                  <a:pt x="20996" y="1040458"/>
                </a:lnTo>
                <a:lnTo>
                  <a:pt x="11918" y="994465"/>
                </a:lnTo>
                <a:lnTo>
                  <a:pt x="5345" y="947619"/>
                </a:lnTo>
                <a:lnTo>
                  <a:pt x="1348" y="899994"/>
                </a:lnTo>
                <a:lnTo>
                  <a:pt x="0" y="851662"/>
                </a:lnTo>
                <a:close/>
              </a:path>
            </a:pathLst>
          </a:custGeom>
          <a:ln w="27305">
            <a:solidFill>
              <a:srgbClr val="FFF6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69163" y="1043939"/>
            <a:ext cx="1159764" cy="115366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87318" y="1050633"/>
            <a:ext cx="1116813" cy="111153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87318" y="1050633"/>
            <a:ext cx="1116965" cy="1111885"/>
          </a:xfrm>
          <a:custGeom>
            <a:avLst/>
            <a:gdLst/>
            <a:ahLst/>
            <a:cxnLst/>
            <a:rect l="l" t="t" r="r" b="b"/>
            <a:pathLst>
              <a:path w="1116965" h="1111885">
                <a:moveTo>
                  <a:pt x="118497" y="204634"/>
                </a:moveTo>
                <a:lnTo>
                  <a:pt x="149786" y="168741"/>
                </a:lnTo>
                <a:lnTo>
                  <a:pt x="183516" y="136234"/>
                </a:lnTo>
                <a:lnTo>
                  <a:pt x="219451" y="107137"/>
                </a:lnTo>
                <a:lnTo>
                  <a:pt x="257356" y="81474"/>
                </a:lnTo>
                <a:lnTo>
                  <a:pt x="296996" y="59270"/>
                </a:lnTo>
                <a:lnTo>
                  <a:pt x="338136" y="40547"/>
                </a:lnTo>
                <a:lnTo>
                  <a:pt x="380539" y="25331"/>
                </a:lnTo>
                <a:lnTo>
                  <a:pt x="423971" y="13644"/>
                </a:lnTo>
                <a:lnTo>
                  <a:pt x="468197" y="5510"/>
                </a:lnTo>
                <a:lnTo>
                  <a:pt x="512980" y="954"/>
                </a:lnTo>
                <a:lnTo>
                  <a:pt x="558087" y="0"/>
                </a:lnTo>
                <a:lnTo>
                  <a:pt x="603281" y="2670"/>
                </a:lnTo>
                <a:lnTo>
                  <a:pt x="648328" y="8990"/>
                </a:lnTo>
                <a:lnTo>
                  <a:pt x="692991" y="18983"/>
                </a:lnTo>
                <a:lnTo>
                  <a:pt x="737036" y="32672"/>
                </a:lnTo>
                <a:lnTo>
                  <a:pt x="780228" y="50083"/>
                </a:lnTo>
                <a:lnTo>
                  <a:pt x="822331" y="71238"/>
                </a:lnTo>
                <a:lnTo>
                  <a:pt x="863109" y="96162"/>
                </a:lnTo>
                <a:lnTo>
                  <a:pt x="902328" y="124878"/>
                </a:lnTo>
                <a:lnTo>
                  <a:pt x="939023" y="156757"/>
                </a:lnTo>
                <a:lnTo>
                  <a:pt x="972366" y="190998"/>
                </a:lnTo>
                <a:lnTo>
                  <a:pt x="1002326" y="227366"/>
                </a:lnTo>
                <a:lnTo>
                  <a:pt x="1028875" y="265625"/>
                </a:lnTo>
                <a:lnTo>
                  <a:pt x="1051985" y="305541"/>
                </a:lnTo>
                <a:lnTo>
                  <a:pt x="1071627" y="346879"/>
                </a:lnTo>
                <a:lnTo>
                  <a:pt x="1087772" y="389404"/>
                </a:lnTo>
                <a:lnTo>
                  <a:pt x="1100392" y="432881"/>
                </a:lnTo>
                <a:lnTo>
                  <a:pt x="1109458" y="477076"/>
                </a:lnTo>
                <a:lnTo>
                  <a:pt x="1114941" y="521754"/>
                </a:lnTo>
                <a:lnTo>
                  <a:pt x="1116813" y="566679"/>
                </a:lnTo>
                <a:lnTo>
                  <a:pt x="1115045" y="611617"/>
                </a:lnTo>
                <a:lnTo>
                  <a:pt x="1109608" y="656333"/>
                </a:lnTo>
                <a:lnTo>
                  <a:pt x="1100474" y="700593"/>
                </a:lnTo>
                <a:lnTo>
                  <a:pt x="1087614" y="744160"/>
                </a:lnTo>
                <a:lnTo>
                  <a:pt x="1070999" y="786801"/>
                </a:lnTo>
                <a:lnTo>
                  <a:pt x="1050601" y="828281"/>
                </a:lnTo>
                <a:lnTo>
                  <a:pt x="1026391" y="868365"/>
                </a:lnTo>
                <a:lnTo>
                  <a:pt x="998340" y="906817"/>
                </a:lnTo>
                <a:lnTo>
                  <a:pt x="967050" y="942711"/>
                </a:lnTo>
                <a:lnTo>
                  <a:pt x="933321" y="975221"/>
                </a:lnTo>
                <a:lnTo>
                  <a:pt x="897386" y="1004323"/>
                </a:lnTo>
                <a:lnTo>
                  <a:pt x="859481" y="1029991"/>
                </a:lnTo>
                <a:lnTo>
                  <a:pt x="819842" y="1052203"/>
                </a:lnTo>
                <a:lnTo>
                  <a:pt x="778703" y="1070934"/>
                </a:lnTo>
                <a:lnTo>
                  <a:pt x="736301" y="1086160"/>
                </a:lnTo>
                <a:lnTo>
                  <a:pt x="692869" y="1097856"/>
                </a:lnTo>
                <a:lnTo>
                  <a:pt x="648644" y="1105999"/>
                </a:lnTo>
                <a:lnTo>
                  <a:pt x="603861" y="1110565"/>
                </a:lnTo>
                <a:lnTo>
                  <a:pt x="558755" y="1111530"/>
                </a:lnTo>
                <a:lnTo>
                  <a:pt x="513561" y="1108869"/>
                </a:lnTo>
                <a:lnTo>
                  <a:pt x="468514" y="1102558"/>
                </a:lnTo>
                <a:lnTo>
                  <a:pt x="423851" y="1092574"/>
                </a:lnTo>
                <a:lnTo>
                  <a:pt x="379805" y="1078891"/>
                </a:lnTo>
                <a:lnTo>
                  <a:pt x="336613" y="1061487"/>
                </a:lnTo>
                <a:lnTo>
                  <a:pt x="294509" y="1040336"/>
                </a:lnTo>
                <a:lnTo>
                  <a:pt x="253729" y="1015415"/>
                </a:lnTo>
                <a:lnTo>
                  <a:pt x="214509" y="986700"/>
                </a:lnTo>
                <a:lnTo>
                  <a:pt x="177813" y="954821"/>
                </a:lnTo>
                <a:lnTo>
                  <a:pt x="144469" y="920580"/>
                </a:lnTo>
                <a:lnTo>
                  <a:pt x="114507" y="884212"/>
                </a:lnTo>
                <a:lnTo>
                  <a:pt x="87955" y="845952"/>
                </a:lnTo>
                <a:lnTo>
                  <a:pt x="64843" y="806035"/>
                </a:lnTo>
                <a:lnTo>
                  <a:pt x="45198" y="764695"/>
                </a:lnTo>
                <a:lnTo>
                  <a:pt x="29050" y="722168"/>
                </a:lnTo>
                <a:lnTo>
                  <a:pt x="16427" y="678687"/>
                </a:lnTo>
                <a:lnTo>
                  <a:pt x="7358" y="634488"/>
                </a:lnTo>
                <a:lnTo>
                  <a:pt x="1873" y="589806"/>
                </a:lnTo>
                <a:lnTo>
                  <a:pt x="0" y="544874"/>
                </a:lnTo>
                <a:lnTo>
                  <a:pt x="1767" y="499929"/>
                </a:lnTo>
                <a:lnTo>
                  <a:pt x="7203" y="455204"/>
                </a:lnTo>
                <a:lnTo>
                  <a:pt x="16338" y="410935"/>
                </a:lnTo>
                <a:lnTo>
                  <a:pt x="29201" y="367355"/>
                </a:lnTo>
                <a:lnTo>
                  <a:pt x="45819" y="324701"/>
                </a:lnTo>
                <a:lnTo>
                  <a:pt x="66221" y="283206"/>
                </a:lnTo>
                <a:lnTo>
                  <a:pt x="90438" y="243105"/>
                </a:lnTo>
                <a:lnTo>
                  <a:pt x="118497" y="204634"/>
                </a:lnTo>
                <a:close/>
              </a:path>
              <a:path w="1116965" h="1111885">
                <a:moveTo>
                  <a:pt x="220478" y="286041"/>
                </a:moveTo>
                <a:lnTo>
                  <a:pt x="193857" y="323455"/>
                </a:lnTo>
                <a:lnTo>
                  <a:pt x="171956" y="362810"/>
                </a:lnTo>
                <a:lnTo>
                  <a:pt x="154731" y="403741"/>
                </a:lnTo>
                <a:lnTo>
                  <a:pt x="142134" y="445881"/>
                </a:lnTo>
                <a:lnTo>
                  <a:pt x="134120" y="488865"/>
                </a:lnTo>
                <a:lnTo>
                  <a:pt x="130642" y="532328"/>
                </a:lnTo>
                <a:lnTo>
                  <a:pt x="131656" y="575903"/>
                </a:lnTo>
                <a:lnTo>
                  <a:pt x="137113" y="619227"/>
                </a:lnTo>
                <a:lnTo>
                  <a:pt x="146970" y="661933"/>
                </a:lnTo>
                <a:lnTo>
                  <a:pt x="161179" y="703655"/>
                </a:lnTo>
                <a:lnTo>
                  <a:pt x="179695" y="744028"/>
                </a:lnTo>
                <a:lnTo>
                  <a:pt x="202471" y="782686"/>
                </a:lnTo>
                <a:lnTo>
                  <a:pt x="229462" y="819265"/>
                </a:lnTo>
                <a:lnTo>
                  <a:pt x="260621" y="853397"/>
                </a:lnTo>
                <a:lnTo>
                  <a:pt x="295903" y="884719"/>
                </a:lnTo>
                <a:lnTo>
                  <a:pt x="334266" y="912179"/>
                </a:lnTo>
                <a:lnTo>
                  <a:pt x="374454" y="934995"/>
                </a:lnTo>
                <a:lnTo>
                  <a:pt x="416101" y="953204"/>
                </a:lnTo>
                <a:lnTo>
                  <a:pt x="458842" y="966841"/>
                </a:lnTo>
                <a:lnTo>
                  <a:pt x="502309" y="975943"/>
                </a:lnTo>
                <a:lnTo>
                  <a:pt x="546136" y="980546"/>
                </a:lnTo>
                <a:lnTo>
                  <a:pt x="589958" y="980687"/>
                </a:lnTo>
                <a:lnTo>
                  <a:pt x="633407" y="976403"/>
                </a:lnTo>
                <a:lnTo>
                  <a:pt x="676118" y="967728"/>
                </a:lnTo>
                <a:lnTo>
                  <a:pt x="717723" y="954701"/>
                </a:lnTo>
                <a:lnTo>
                  <a:pt x="757858" y="937356"/>
                </a:lnTo>
                <a:lnTo>
                  <a:pt x="796155" y="915731"/>
                </a:lnTo>
                <a:lnTo>
                  <a:pt x="832249" y="889862"/>
                </a:lnTo>
                <a:lnTo>
                  <a:pt x="865772" y="859785"/>
                </a:lnTo>
                <a:lnTo>
                  <a:pt x="896359" y="825537"/>
                </a:lnTo>
                <a:lnTo>
                  <a:pt x="922982" y="788101"/>
                </a:lnTo>
                <a:lnTo>
                  <a:pt x="944884" y="748730"/>
                </a:lnTo>
                <a:lnTo>
                  <a:pt x="962112" y="707789"/>
                </a:lnTo>
                <a:lnTo>
                  <a:pt x="974710" y="665643"/>
                </a:lnTo>
                <a:lnTo>
                  <a:pt x="982725" y="622657"/>
                </a:lnTo>
                <a:lnTo>
                  <a:pt x="986204" y="579196"/>
                </a:lnTo>
                <a:lnTo>
                  <a:pt x="985192" y="535624"/>
                </a:lnTo>
                <a:lnTo>
                  <a:pt x="979734" y="492307"/>
                </a:lnTo>
                <a:lnTo>
                  <a:pt x="969878" y="449609"/>
                </a:lnTo>
                <a:lnTo>
                  <a:pt x="955670" y="407895"/>
                </a:lnTo>
                <a:lnTo>
                  <a:pt x="937154" y="367530"/>
                </a:lnTo>
                <a:lnTo>
                  <a:pt x="914378" y="328880"/>
                </a:lnTo>
                <a:lnTo>
                  <a:pt x="887387" y="292308"/>
                </a:lnTo>
                <a:lnTo>
                  <a:pt x="856228" y="258179"/>
                </a:lnTo>
                <a:lnTo>
                  <a:pt x="820946" y="226859"/>
                </a:lnTo>
                <a:lnTo>
                  <a:pt x="782581" y="199399"/>
                </a:lnTo>
                <a:lnTo>
                  <a:pt x="742391" y="176583"/>
                </a:lnTo>
                <a:lnTo>
                  <a:pt x="700742" y="158375"/>
                </a:lnTo>
                <a:lnTo>
                  <a:pt x="658000" y="144737"/>
                </a:lnTo>
                <a:lnTo>
                  <a:pt x="614531" y="135635"/>
                </a:lnTo>
                <a:lnTo>
                  <a:pt x="570703" y="131032"/>
                </a:lnTo>
                <a:lnTo>
                  <a:pt x="526880" y="130891"/>
                </a:lnTo>
                <a:lnTo>
                  <a:pt x="483431" y="135175"/>
                </a:lnTo>
                <a:lnTo>
                  <a:pt x="440719" y="143850"/>
                </a:lnTo>
                <a:lnTo>
                  <a:pt x="399113" y="156877"/>
                </a:lnTo>
                <a:lnTo>
                  <a:pt x="358979" y="174222"/>
                </a:lnTo>
                <a:lnTo>
                  <a:pt x="320681" y="195847"/>
                </a:lnTo>
                <a:lnTo>
                  <a:pt x="284588" y="221716"/>
                </a:lnTo>
                <a:lnTo>
                  <a:pt x="251064" y="251793"/>
                </a:lnTo>
                <a:lnTo>
                  <a:pt x="220478" y="286041"/>
                </a:lnTo>
                <a:close/>
              </a:path>
            </a:pathLst>
          </a:custGeom>
          <a:ln w="12700">
            <a:solidFill>
              <a:srgbClr val="C6B7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12825" y="0"/>
            <a:ext cx="8131175" cy="6858000"/>
          </a:xfrm>
          <a:custGeom>
            <a:avLst/>
            <a:gdLst/>
            <a:ahLst/>
            <a:cxnLst/>
            <a:rect l="l" t="t" r="r" b="b"/>
            <a:pathLst>
              <a:path w="8131175" h="6858000">
                <a:moveTo>
                  <a:pt x="8131175" y="0"/>
                </a:moveTo>
                <a:lnTo>
                  <a:pt x="0" y="0"/>
                </a:lnTo>
                <a:lnTo>
                  <a:pt x="0" y="6858000"/>
                </a:lnTo>
                <a:lnTo>
                  <a:pt x="8131175" y="6858000"/>
                </a:lnTo>
                <a:lnTo>
                  <a:pt x="81311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935736" y="0"/>
            <a:ext cx="155447" cy="685799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014412" y="0"/>
            <a:ext cx="73025" cy="6858000"/>
          </a:xfrm>
          <a:custGeom>
            <a:avLst/>
            <a:gdLst/>
            <a:ahLst/>
            <a:cxnLst/>
            <a:rect l="l" t="t" r="r" b="b"/>
            <a:pathLst>
              <a:path w="73025" h="6858000">
                <a:moveTo>
                  <a:pt x="73025" y="0"/>
                </a:moveTo>
                <a:lnTo>
                  <a:pt x="0" y="0"/>
                </a:lnTo>
                <a:lnTo>
                  <a:pt x="0" y="6858000"/>
                </a:lnTo>
                <a:lnTo>
                  <a:pt x="73025" y="6858000"/>
                </a:lnTo>
                <a:lnTo>
                  <a:pt x="730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4595" y="220802"/>
            <a:ext cx="7734808" cy="1214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562213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4805" y="1395729"/>
            <a:ext cx="8454389" cy="4232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15085" y="1338325"/>
            <a:ext cx="312420" cy="292100"/>
            <a:chOff x="915085" y="1338325"/>
            <a:chExt cx="312420" cy="292100"/>
          </a:xfrm>
        </p:grpSpPr>
        <p:sp>
          <p:nvSpPr>
            <p:cNvPr id="3" name="object 3"/>
            <p:cNvSpPr/>
            <p:nvPr/>
          </p:nvSpPr>
          <p:spPr>
            <a:xfrm>
              <a:off x="921435" y="1413763"/>
              <a:ext cx="210312" cy="21031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15085" y="1338325"/>
              <a:ext cx="312051" cy="2921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227136" y="3505200"/>
            <a:ext cx="7231380" cy="1604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6000" spc="245" dirty="0" smtClean="0"/>
              <a:t>SMK Multimedia</a:t>
            </a:r>
            <a:endParaRPr sz="6000" dirty="0"/>
          </a:p>
          <a:p>
            <a:pPr algn="ctr">
              <a:lnSpc>
                <a:spcPct val="100000"/>
              </a:lnSpc>
              <a:spcBef>
                <a:spcPts val="70"/>
              </a:spcBef>
            </a:pPr>
            <a:endParaRPr sz="4300" dirty="0"/>
          </a:p>
        </p:txBody>
      </p:sp>
      <p:sp>
        <p:nvSpPr>
          <p:cNvPr id="14" name="object 13"/>
          <p:cNvSpPr txBox="1">
            <a:spLocks/>
          </p:cNvSpPr>
          <p:nvPr/>
        </p:nvSpPr>
        <p:spPr>
          <a:xfrm>
            <a:off x="1371600" y="2362200"/>
            <a:ext cx="7231380" cy="1604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0" i="0">
                <a:solidFill>
                  <a:srgbClr val="562213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algn="ctr">
              <a:spcBef>
                <a:spcPts val="100"/>
              </a:spcBef>
            </a:pPr>
            <a:r>
              <a:rPr lang="en-US" sz="6000" kern="0" spc="245" dirty="0" smtClean="0"/>
              <a:t>MIKROKONTROLER</a:t>
            </a:r>
            <a:endParaRPr lang="en-US" sz="6000" kern="0" dirty="0" smtClean="0"/>
          </a:p>
          <a:p>
            <a:pPr algn="ctr">
              <a:spcBef>
                <a:spcPts val="70"/>
              </a:spcBef>
            </a:pPr>
            <a:endParaRPr lang="en-US" sz="4300" kern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2879" y="166115"/>
            <a:ext cx="7347204" cy="8930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310642"/>
            <a:ext cx="664337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229" dirty="0"/>
              <a:t>Pemrograman</a:t>
            </a:r>
            <a:r>
              <a:rPr sz="4300" spc="-125" dirty="0"/>
              <a:t> </a:t>
            </a:r>
            <a:r>
              <a:rPr sz="4300" spc="-140" dirty="0"/>
              <a:t>mikrokontroler</a:t>
            </a:r>
            <a:endParaRPr sz="4300"/>
          </a:p>
        </p:txBody>
      </p:sp>
      <p:sp>
        <p:nvSpPr>
          <p:cNvPr id="4" name="object 4"/>
          <p:cNvSpPr txBox="1"/>
          <p:nvPr/>
        </p:nvSpPr>
        <p:spPr>
          <a:xfrm>
            <a:off x="618236" y="1159509"/>
            <a:ext cx="7754620" cy="50577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spc="-125" dirty="0">
                <a:latin typeface="Trebuchet MS"/>
                <a:cs typeface="Trebuchet MS"/>
              </a:rPr>
              <a:t>Program </a:t>
            </a:r>
            <a:r>
              <a:rPr sz="3200" spc="-240" dirty="0">
                <a:latin typeface="Trebuchet MS"/>
                <a:cs typeface="Trebuchet MS"/>
              </a:rPr>
              <a:t>pada </a:t>
            </a:r>
            <a:r>
              <a:rPr sz="3200" spc="-175" dirty="0">
                <a:latin typeface="Trebuchet MS"/>
                <a:cs typeface="Trebuchet MS"/>
              </a:rPr>
              <a:t>suatu </a:t>
            </a:r>
            <a:r>
              <a:rPr sz="3200" spc="-100" dirty="0">
                <a:latin typeface="Trebuchet MS"/>
                <a:cs typeface="Trebuchet MS"/>
              </a:rPr>
              <a:t>mikrokontroler </a:t>
            </a:r>
            <a:r>
              <a:rPr sz="3200" spc="-220" dirty="0">
                <a:latin typeface="Trebuchet MS"/>
                <a:cs typeface="Trebuchet MS"/>
              </a:rPr>
              <a:t>yang  </a:t>
            </a:r>
            <a:r>
              <a:rPr sz="3200" spc="-185" dirty="0">
                <a:latin typeface="Trebuchet MS"/>
                <a:cs typeface="Trebuchet MS"/>
              </a:rPr>
              <a:t>disimpan </a:t>
            </a:r>
            <a:r>
              <a:rPr sz="3200" spc="-245" dirty="0">
                <a:latin typeface="Trebuchet MS"/>
                <a:cs typeface="Trebuchet MS"/>
              </a:rPr>
              <a:t>dalam </a:t>
            </a:r>
            <a:r>
              <a:rPr sz="3200" spc="60" dirty="0">
                <a:latin typeface="Trebuchet MS"/>
                <a:cs typeface="Trebuchet MS"/>
              </a:rPr>
              <a:t>PEROM </a:t>
            </a:r>
            <a:r>
              <a:rPr sz="3200" spc="-245" dirty="0">
                <a:latin typeface="Trebuchet MS"/>
                <a:cs typeface="Trebuchet MS"/>
              </a:rPr>
              <a:t>atau </a:t>
            </a:r>
            <a:r>
              <a:rPr sz="3200" spc="60" dirty="0">
                <a:latin typeface="Trebuchet MS"/>
                <a:cs typeface="Trebuchet MS"/>
              </a:rPr>
              <a:t>EPROM </a:t>
            </a:r>
            <a:r>
              <a:rPr sz="3200" spc="-250" dirty="0">
                <a:latin typeface="Trebuchet MS"/>
                <a:cs typeface="Trebuchet MS"/>
              </a:rPr>
              <a:t>adalah  </a:t>
            </a:r>
            <a:r>
              <a:rPr sz="3200" spc="-225" dirty="0">
                <a:latin typeface="Trebuchet MS"/>
                <a:cs typeface="Trebuchet MS"/>
              </a:rPr>
              <a:t>bahasa </a:t>
            </a:r>
            <a:r>
              <a:rPr sz="3200" spc="-215" dirty="0">
                <a:latin typeface="Trebuchet MS"/>
                <a:cs typeface="Trebuchet MS"/>
              </a:rPr>
              <a:t>mesin, </a:t>
            </a:r>
            <a:r>
              <a:rPr sz="3200" spc="-210" dirty="0">
                <a:latin typeface="Trebuchet MS"/>
                <a:cs typeface="Trebuchet MS"/>
              </a:rPr>
              <a:t>yaitu </a:t>
            </a:r>
            <a:r>
              <a:rPr sz="3200" spc="-175" dirty="0">
                <a:latin typeface="Trebuchet MS"/>
                <a:cs typeface="Trebuchet MS"/>
              </a:rPr>
              <a:t>suatu </a:t>
            </a:r>
            <a:r>
              <a:rPr sz="3200" spc="-125" dirty="0">
                <a:latin typeface="Trebuchet MS"/>
                <a:cs typeface="Trebuchet MS"/>
              </a:rPr>
              <a:t>kode-kode instruksi  </a:t>
            </a:r>
            <a:r>
              <a:rPr sz="3200" spc="-220" dirty="0">
                <a:latin typeface="Trebuchet MS"/>
                <a:cs typeface="Trebuchet MS"/>
              </a:rPr>
              <a:t>yang </a:t>
            </a:r>
            <a:r>
              <a:rPr sz="3200" spc="-180" dirty="0">
                <a:latin typeface="Trebuchet MS"/>
                <a:cs typeface="Trebuchet MS"/>
              </a:rPr>
              <a:t>memerintahkan </a:t>
            </a:r>
            <a:r>
              <a:rPr sz="3200" spc="-100" dirty="0">
                <a:latin typeface="Trebuchet MS"/>
                <a:cs typeface="Trebuchet MS"/>
              </a:rPr>
              <a:t>mikrokontroler </a:t>
            </a:r>
            <a:r>
              <a:rPr sz="3200" spc="-150" dirty="0">
                <a:latin typeface="Trebuchet MS"/>
                <a:cs typeface="Trebuchet MS"/>
              </a:rPr>
              <a:t>untuk  </a:t>
            </a:r>
            <a:r>
              <a:rPr sz="3200" spc="-195" dirty="0">
                <a:latin typeface="Trebuchet MS"/>
                <a:cs typeface="Trebuchet MS"/>
              </a:rPr>
              <a:t>melakukan </a:t>
            </a:r>
            <a:r>
              <a:rPr sz="3200" spc="-175" dirty="0">
                <a:latin typeface="Trebuchet MS"/>
                <a:cs typeface="Trebuchet MS"/>
              </a:rPr>
              <a:t>suatu </a:t>
            </a:r>
            <a:r>
              <a:rPr sz="3200" spc="-225" dirty="0">
                <a:latin typeface="Trebuchet MS"/>
                <a:cs typeface="Trebuchet MS"/>
              </a:rPr>
              <a:t>pekerjaan</a:t>
            </a:r>
            <a:r>
              <a:rPr sz="3200" spc="45" dirty="0">
                <a:latin typeface="Trebuchet MS"/>
                <a:cs typeface="Trebuchet MS"/>
              </a:rPr>
              <a:t> </a:t>
            </a:r>
            <a:r>
              <a:rPr sz="3200" spc="-190" dirty="0">
                <a:latin typeface="Trebuchet MS"/>
                <a:cs typeface="Trebuchet MS"/>
              </a:rPr>
              <a:t>tertentu.</a:t>
            </a:r>
            <a:endParaRPr sz="3200">
              <a:latin typeface="Trebuchet MS"/>
              <a:cs typeface="Trebuchet MS"/>
            </a:endParaRPr>
          </a:p>
          <a:p>
            <a:pPr marL="295910" marR="83820" indent="-28384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spc="-100" dirty="0">
                <a:latin typeface="Trebuchet MS"/>
                <a:cs typeface="Trebuchet MS"/>
              </a:rPr>
              <a:t>Kode-kode </a:t>
            </a:r>
            <a:r>
              <a:rPr sz="3200" spc="-150" dirty="0">
                <a:latin typeface="Trebuchet MS"/>
                <a:cs typeface="Trebuchet MS"/>
              </a:rPr>
              <a:t>tersebut </a:t>
            </a:r>
            <a:r>
              <a:rPr sz="3200" spc="-165" dirty="0">
                <a:latin typeface="Trebuchet MS"/>
                <a:cs typeface="Trebuchet MS"/>
              </a:rPr>
              <a:t>tersimpan </a:t>
            </a:r>
            <a:r>
              <a:rPr sz="3200" spc="-245" dirty="0">
                <a:latin typeface="Trebuchet MS"/>
                <a:cs typeface="Trebuchet MS"/>
              </a:rPr>
              <a:t>dalam </a:t>
            </a:r>
            <a:r>
              <a:rPr sz="3200" spc="-240" dirty="0">
                <a:latin typeface="Trebuchet MS"/>
                <a:cs typeface="Trebuchet MS"/>
              </a:rPr>
              <a:t>bentuk  </a:t>
            </a:r>
            <a:r>
              <a:rPr sz="3200" spc="-229" dirty="0">
                <a:latin typeface="Trebuchet MS"/>
                <a:cs typeface="Trebuchet MS"/>
              </a:rPr>
              <a:t>bilangan</a:t>
            </a:r>
            <a:r>
              <a:rPr sz="3200" spc="-135" dirty="0">
                <a:latin typeface="Trebuchet MS"/>
                <a:cs typeface="Trebuchet MS"/>
              </a:rPr>
              <a:t> </a:t>
            </a:r>
            <a:r>
              <a:rPr sz="3200" spc="-254" dirty="0">
                <a:latin typeface="Trebuchet MS"/>
                <a:cs typeface="Trebuchet MS"/>
              </a:rPr>
              <a:t>biner.</a:t>
            </a:r>
            <a:endParaRPr sz="3200">
              <a:latin typeface="Trebuchet MS"/>
              <a:cs typeface="Trebuchet MS"/>
            </a:endParaRPr>
          </a:p>
          <a:p>
            <a:pPr marL="295910" marR="586740" indent="-283845">
              <a:lnSpc>
                <a:spcPct val="100200"/>
              </a:lnSpc>
              <a:spcBef>
                <a:spcPts val="59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spc="-100" dirty="0">
                <a:latin typeface="Trebuchet MS"/>
                <a:cs typeface="Trebuchet MS"/>
              </a:rPr>
              <a:t>Guna </a:t>
            </a:r>
            <a:r>
              <a:rPr sz="3200" spc="-175" dirty="0">
                <a:latin typeface="Trebuchet MS"/>
                <a:cs typeface="Trebuchet MS"/>
              </a:rPr>
              <a:t>mempermudah </a:t>
            </a:r>
            <a:r>
              <a:rPr sz="3200" spc="-165" dirty="0">
                <a:latin typeface="Trebuchet MS"/>
                <a:cs typeface="Trebuchet MS"/>
              </a:rPr>
              <a:t>pemrograman </a:t>
            </a:r>
            <a:r>
              <a:rPr sz="3200" spc="-335" dirty="0">
                <a:latin typeface="Trebuchet MS"/>
                <a:cs typeface="Trebuchet MS"/>
              </a:rPr>
              <a:t>dapat  </a:t>
            </a:r>
            <a:r>
              <a:rPr sz="3200" spc="-195" dirty="0">
                <a:latin typeface="Trebuchet MS"/>
                <a:cs typeface="Trebuchet MS"/>
              </a:rPr>
              <a:t>digunakan </a:t>
            </a:r>
            <a:r>
              <a:rPr sz="3200" spc="-225" dirty="0">
                <a:latin typeface="Trebuchet MS"/>
                <a:cs typeface="Trebuchet MS"/>
              </a:rPr>
              <a:t>bahasa </a:t>
            </a:r>
            <a:r>
              <a:rPr sz="3200" spc="-165" dirty="0">
                <a:latin typeface="Trebuchet MS"/>
                <a:cs typeface="Trebuchet MS"/>
              </a:rPr>
              <a:t>assembler </a:t>
            </a:r>
            <a:r>
              <a:rPr sz="3200" spc="-245" dirty="0">
                <a:latin typeface="Trebuchet MS"/>
                <a:cs typeface="Trebuchet MS"/>
              </a:rPr>
              <a:t>atau </a:t>
            </a:r>
            <a:r>
              <a:rPr sz="3200" spc="-225" dirty="0">
                <a:latin typeface="Trebuchet MS"/>
                <a:cs typeface="Trebuchet MS"/>
              </a:rPr>
              <a:t>bahasa  </a:t>
            </a:r>
            <a:r>
              <a:rPr sz="3200" spc="-200" dirty="0">
                <a:latin typeface="Trebuchet MS"/>
                <a:cs typeface="Trebuchet MS"/>
              </a:rPr>
              <a:t>tingkat </a:t>
            </a:r>
            <a:r>
              <a:rPr sz="3200" spc="-210" dirty="0">
                <a:latin typeface="Trebuchet MS"/>
                <a:cs typeface="Trebuchet MS"/>
              </a:rPr>
              <a:t>tinggi </a:t>
            </a:r>
            <a:r>
              <a:rPr sz="3200" spc="-145" dirty="0">
                <a:latin typeface="Trebuchet MS"/>
                <a:cs typeface="Trebuchet MS"/>
              </a:rPr>
              <a:t>seperti </a:t>
            </a:r>
            <a:r>
              <a:rPr sz="3200" spc="-200" dirty="0">
                <a:latin typeface="Trebuchet MS"/>
                <a:cs typeface="Trebuchet MS"/>
              </a:rPr>
              <a:t>Basic, </a:t>
            </a:r>
            <a:r>
              <a:rPr sz="3200" spc="-250" dirty="0">
                <a:latin typeface="Trebuchet MS"/>
                <a:cs typeface="Trebuchet MS"/>
              </a:rPr>
              <a:t>Pascal, </a:t>
            </a:r>
            <a:r>
              <a:rPr sz="3200" spc="-245" dirty="0">
                <a:latin typeface="Trebuchet MS"/>
                <a:cs typeface="Trebuchet MS"/>
              </a:rPr>
              <a:t>atau</a:t>
            </a:r>
            <a:r>
              <a:rPr sz="3200" spc="-254" dirty="0">
                <a:latin typeface="Trebuchet MS"/>
                <a:cs typeface="Trebuchet MS"/>
              </a:rPr>
              <a:t> </a:t>
            </a:r>
            <a:r>
              <a:rPr sz="3200" spc="-20" dirty="0">
                <a:latin typeface="Trebuchet MS"/>
                <a:cs typeface="Trebuchet MS"/>
              </a:rPr>
              <a:t>C.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3291" y="89915"/>
            <a:ext cx="7566659" cy="1408430"/>
            <a:chOff x="1193291" y="89915"/>
            <a:chExt cx="7566659" cy="1408430"/>
          </a:xfrm>
        </p:grpSpPr>
        <p:sp>
          <p:nvSpPr>
            <p:cNvPr id="3" name="object 3"/>
            <p:cNvSpPr/>
            <p:nvPr/>
          </p:nvSpPr>
          <p:spPr>
            <a:xfrm>
              <a:off x="1193291" y="89915"/>
              <a:ext cx="3874008" cy="8138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483607" y="89915"/>
              <a:ext cx="2648712" cy="81381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464807" y="89915"/>
              <a:ext cx="2295143" cy="81381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93291" y="684275"/>
              <a:ext cx="1661160" cy="81381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1690" marR="5080">
              <a:lnSpc>
                <a:spcPct val="100000"/>
              </a:lnSpc>
              <a:spcBef>
                <a:spcPts val="100"/>
              </a:spcBef>
            </a:pPr>
            <a:r>
              <a:rPr sz="3900" spc="-100" dirty="0"/>
              <a:t>Mikrokontroller </a:t>
            </a:r>
            <a:r>
              <a:rPr sz="3900" spc="45" dirty="0"/>
              <a:t>AVR</a:t>
            </a:r>
            <a:r>
              <a:rPr sz="3900" spc="-855" dirty="0"/>
              <a:t> </a:t>
            </a:r>
            <a:r>
              <a:rPr sz="3900" spc="-240" dirty="0"/>
              <a:t>type </a:t>
            </a:r>
            <a:r>
              <a:rPr sz="3900" spc="-110" dirty="0"/>
              <a:t>ATMega  </a:t>
            </a:r>
            <a:r>
              <a:rPr sz="3900" spc="-95" dirty="0"/>
              <a:t>8535</a:t>
            </a:r>
            <a:endParaRPr sz="3900"/>
          </a:p>
        </p:txBody>
      </p:sp>
      <p:sp>
        <p:nvSpPr>
          <p:cNvPr id="8" name="object 8"/>
          <p:cNvSpPr/>
          <p:nvPr/>
        </p:nvSpPr>
        <p:spPr>
          <a:xfrm>
            <a:off x="1219200" y="1600200"/>
            <a:ext cx="6400800" cy="48006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1288" y="341375"/>
            <a:ext cx="4279392" cy="8930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094" y="485978"/>
            <a:ext cx="357505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235" dirty="0"/>
              <a:t>KETERANGAN</a:t>
            </a:r>
            <a:endParaRPr sz="43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609090" indent="-346075">
              <a:lnSpc>
                <a:spcPct val="100000"/>
              </a:lnSpc>
              <a:spcBef>
                <a:spcPts val="700"/>
              </a:spcBef>
              <a:buClr>
                <a:srgbClr val="3891A7"/>
              </a:buClr>
              <a:buSzPct val="80555"/>
              <a:buFont typeface="Arial"/>
              <a:buChar char=""/>
              <a:tabLst>
                <a:tab pos="1609725" algn="l"/>
                <a:tab pos="1610360" algn="l"/>
              </a:tabLst>
            </a:pPr>
            <a:r>
              <a:rPr spc="-100" dirty="0"/>
              <a:t>Saluran</a:t>
            </a:r>
            <a:r>
              <a:rPr spc="-60" dirty="0"/>
              <a:t> </a:t>
            </a:r>
            <a:r>
              <a:rPr spc="-75" dirty="0"/>
              <a:t>I/O</a:t>
            </a:r>
            <a:r>
              <a:rPr spc="-50" dirty="0"/>
              <a:t> </a:t>
            </a:r>
            <a:r>
              <a:rPr spc="-110" dirty="0"/>
              <a:t>sebanyak</a:t>
            </a:r>
            <a:r>
              <a:rPr spc="-70" dirty="0"/>
              <a:t> </a:t>
            </a:r>
            <a:r>
              <a:rPr spc="-45" dirty="0"/>
              <a:t>32 </a:t>
            </a:r>
            <a:r>
              <a:rPr spc="-145" dirty="0"/>
              <a:t>buah,</a:t>
            </a:r>
            <a:r>
              <a:rPr spc="-229" dirty="0"/>
              <a:t> </a:t>
            </a:r>
            <a:r>
              <a:rPr spc="-120" dirty="0"/>
              <a:t>yaitu</a:t>
            </a:r>
            <a:r>
              <a:rPr spc="-55" dirty="0"/>
              <a:t> </a:t>
            </a:r>
            <a:r>
              <a:rPr spc="-50" dirty="0"/>
              <a:t>Port</a:t>
            </a:r>
            <a:r>
              <a:rPr spc="-220" dirty="0"/>
              <a:t> </a:t>
            </a:r>
            <a:r>
              <a:rPr spc="-65" dirty="0"/>
              <a:t>A,</a:t>
            </a:r>
            <a:r>
              <a:rPr spc="-225" dirty="0"/>
              <a:t> </a:t>
            </a:r>
            <a:r>
              <a:rPr spc="-45" dirty="0"/>
              <a:t>Port </a:t>
            </a:r>
            <a:r>
              <a:rPr spc="-140" dirty="0"/>
              <a:t>B,</a:t>
            </a:r>
            <a:r>
              <a:rPr spc="-225" dirty="0"/>
              <a:t> </a:t>
            </a:r>
            <a:r>
              <a:rPr spc="-45" dirty="0"/>
              <a:t>Port </a:t>
            </a:r>
            <a:r>
              <a:rPr spc="-15" dirty="0"/>
              <a:t>C,</a:t>
            </a:r>
            <a:r>
              <a:rPr spc="-229" dirty="0"/>
              <a:t> </a:t>
            </a:r>
            <a:r>
              <a:rPr spc="-45" dirty="0"/>
              <a:t>Port</a:t>
            </a:r>
            <a:r>
              <a:rPr spc="-50" dirty="0"/>
              <a:t> </a:t>
            </a:r>
            <a:r>
              <a:rPr spc="-80" dirty="0"/>
              <a:t>D.</a:t>
            </a:r>
          </a:p>
          <a:p>
            <a:pPr marL="154686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555"/>
              <a:buFont typeface="Arial"/>
              <a:buChar char=""/>
              <a:tabLst>
                <a:tab pos="1547495" algn="l"/>
                <a:tab pos="1548130" algn="l"/>
              </a:tabLst>
            </a:pPr>
            <a:r>
              <a:rPr spc="190" dirty="0"/>
              <a:t>ADC </a:t>
            </a:r>
            <a:r>
              <a:rPr spc="-45" dirty="0"/>
              <a:t>10 </a:t>
            </a:r>
            <a:r>
              <a:rPr spc="-80" dirty="0"/>
              <a:t>Bit </a:t>
            </a:r>
            <a:r>
              <a:rPr spc="-110" dirty="0"/>
              <a:t>sebanyak </a:t>
            </a:r>
            <a:r>
              <a:rPr spc="-45" dirty="0"/>
              <a:t>8</a:t>
            </a:r>
            <a:r>
              <a:rPr spc="-225" dirty="0"/>
              <a:t> </a:t>
            </a:r>
            <a:r>
              <a:rPr spc="-100" dirty="0"/>
              <a:t>saluran</a:t>
            </a:r>
          </a:p>
          <a:p>
            <a:pPr marL="154686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555"/>
              <a:buFont typeface="Arial"/>
              <a:buChar char=""/>
              <a:tabLst>
                <a:tab pos="1547495" algn="l"/>
                <a:tab pos="1548130" algn="l"/>
              </a:tabLst>
            </a:pPr>
            <a:r>
              <a:rPr spc="-100" dirty="0"/>
              <a:t>Tiga </a:t>
            </a:r>
            <a:r>
              <a:rPr spc="-114" dirty="0"/>
              <a:t>buah </a:t>
            </a:r>
            <a:r>
              <a:rPr spc="-95" dirty="0"/>
              <a:t>Timer/counter </a:t>
            </a:r>
            <a:r>
              <a:rPr spc="-114" dirty="0"/>
              <a:t>dengan </a:t>
            </a:r>
            <a:r>
              <a:rPr spc="-120" dirty="0"/>
              <a:t>kemampuan</a:t>
            </a:r>
            <a:r>
              <a:rPr spc="-125" dirty="0"/>
              <a:t> </a:t>
            </a:r>
            <a:r>
              <a:rPr spc="-114" dirty="0"/>
              <a:t>pembanding</a:t>
            </a:r>
          </a:p>
          <a:p>
            <a:pPr marL="154686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555"/>
              <a:buFont typeface="Arial"/>
              <a:buChar char=""/>
              <a:tabLst>
                <a:tab pos="1547495" algn="l"/>
                <a:tab pos="1548130" algn="l"/>
              </a:tabLst>
            </a:pPr>
            <a:r>
              <a:rPr spc="65" dirty="0"/>
              <a:t>CPU </a:t>
            </a:r>
            <a:r>
              <a:rPr spc="-125" dirty="0"/>
              <a:t>yang </a:t>
            </a:r>
            <a:r>
              <a:rPr spc="-85" dirty="0"/>
              <a:t>terdiri </a:t>
            </a:r>
            <a:r>
              <a:rPr spc="-130" dirty="0"/>
              <a:t>atas </a:t>
            </a:r>
            <a:r>
              <a:rPr spc="-45" dirty="0"/>
              <a:t>32</a:t>
            </a:r>
            <a:r>
              <a:rPr spc="15" dirty="0"/>
              <a:t> </a:t>
            </a:r>
            <a:r>
              <a:rPr spc="-85" dirty="0"/>
              <a:t>register</a:t>
            </a:r>
          </a:p>
          <a:p>
            <a:pPr marL="154686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555"/>
              <a:buFont typeface="Arial"/>
              <a:buChar char=""/>
              <a:tabLst>
                <a:tab pos="1547495" algn="l"/>
                <a:tab pos="1548130" algn="l"/>
              </a:tabLst>
            </a:pPr>
            <a:r>
              <a:rPr spc="-45" dirty="0"/>
              <a:t>Wtachdog </a:t>
            </a:r>
            <a:r>
              <a:rPr spc="-60" dirty="0"/>
              <a:t>Timer </a:t>
            </a:r>
            <a:r>
              <a:rPr spc="-120" dirty="0"/>
              <a:t>dengan </a:t>
            </a:r>
            <a:r>
              <a:rPr spc="-70" dirty="0"/>
              <a:t>osilator</a:t>
            </a:r>
            <a:r>
              <a:rPr spc="-245" dirty="0"/>
              <a:t> </a:t>
            </a:r>
            <a:r>
              <a:rPr spc="-110" dirty="0"/>
              <a:t>internal</a:t>
            </a:r>
          </a:p>
          <a:p>
            <a:pPr marL="154686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555"/>
              <a:buFont typeface="Arial"/>
              <a:buChar char=""/>
              <a:tabLst>
                <a:tab pos="1547495" algn="l"/>
                <a:tab pos="1548130" algn="l"/>
              </a:tabLst>
            </a:pPr>
            <a:r>
              <a:rPr spc="65" dirty="0"/>
              <a:t>SRAM </a:t>
            </a:r>
            <a:r>
              <a:rPr spc="-85" dirty="0"/>
              <a:t>sebesar </a:t>
            </a:r>
            <a:r>
              <a:rPr spc="-45" dirty="0"/>
              <a:t>512</a:t>
            </a:r>
            <a:r>
              <a:rPr spc="-175" dirty="0"/>
              <a:t> </a:t>
            </a:r>
            <a:r>
              <a:rPr spc="-80" dirty="0"/>
              <a:t>Bytes</a:t>
            </a:r>
          </a:p>
          <a:p>
            <a:pPr marL="1546860" indent="-28384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80555"/>
              <a:buFont typeface="Arial"/>
              <a:buChar char=""/>
              <a:tabLst>
                <a:tab pos="1547495" algn="l"/>
                <a:tab pos="1548130" algn="l"/>
              </a:tabLst>
            </a:pPr>
            <a:r>
              <a:rPr spc="-30" dirty="0"/>
              <a:t>Memori </a:t>
            </a:r>
            <a:r>
              <a:rPr spc="-130" dirty="0"/>
              <a:t>flash </a:t>
            </a:r>
            <a:r>
              <a:rPr spc="-85" dirty="0"/>
              <a:t>sebesar </a:t>
            </a:r>
            <a:r>
              <a:rPr spc="-45" dirty="0"/>
              <a:t>8 </a:t>
            </a:r>
            <a:r>
              <a:rPr spc="70" dirty="0"/>
              <a:t>KB </a:t>
            </a:r>
            <a:r>
              <a:rPr spc="-114" dirty="0"/>
              <a:t>dengan </a:t>
            </a:r>
            <a:r>
              <a:rPr spc="-120" dirty="0"/>
              <a:t>kemampuan </a:t>
            </a:r>
            <a:r>
              <a:rPr spc="-85" dirty="0"/>
              <a:t>Read </a:t>
            </a:r>
            <a:r>
              <a:rPr spc="-25" dirty="0"/>
              <a:t>While</a:t>
            </a:r>
            <a:r>
              <a:rPr spc="-434" dirty="0"/>
              <a:t> </a:t>
            </a:r>
            <a:r>
              <a:rPr spc="-10" dirty="0"/>
              <a:t>Write</a:t>
            </a:r>
          </a:p>
          <a:p>
            <a:pPr marL="154686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555"/>
              <a:buFont typeface="Arial"/>
              <a:buChar char=""/>
              <a:tabLst>
                <a:tab pos="1547495" algn="l"/>
                <a:tab pos="1548130" algn="l"/>
              </a:tabLst>
            </a:pPr>
            <a:r>
              <a:rPr spc="-55" dirty="0"/>
              <a:t>Unit </a:t>
            </a:r>
            <a:r>
              <a:rPr spc="-90" dirty="0"/>
              <a:t>interupsi </a:t>
            </a:r>
            <a:r>
              <a:rPr spc="-110" dirty="0"/>
              <a:t>internal </a:t>
            </a:r>
            <a:r>
              <a:rPr spc="-120" dirty="0"/>
              <a:t>dan</a:t>
            </a:r>
            <a:r>
              <a:rPr spc="65" dirty="0"/>
              <a:t> </a:t>
            </a:r>
            <a:r>
              <a:rPr spc="-95" dirty="0"/>
              <a:t>eksternal</a:t>
            </a:r>
          </a:p>
          <a:p>
            <a:pPr marL="154686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555"/>
              <a:buFont typeface="Arial"/>
              <a:buChar char=""/>
              <a:tabLst>
                <a:tab pos="1547495" algn="l"/>
                <a:tab pos="1548130" algn="l"/>
              </a:tabLst>
            </a:pPr>
            <a:r>
              <a:rPr spc="-50" dirty="0"/>
              <a:t>Port </a:t>
            </a:r>
            <a:r>
              <a:rPr spc="-110" dirty="0"/>
              <a:t>antarmuka</a:t>
            </a:r>
            <a:r>
              <a:rPr spc="-80" dirty="0"/>
              <a:t> </a:t>
            </a:r>
            <a:r>
              <a:rPr spc="-60" dirty="0"/>
              <a:t>SPI</a:t>
            </a:r>
          </a:p>
          <a:p>
            <a:pPr marL="154686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555"/>
              <a:buFont typeface="Arial"/>
              <a:buChar char=""/>
              <a:tabLst>
                <a:tab pos="1547495" algn="l"/>
                <a:tab pos="1548130" algn="l"/>
              </a:tabLst>
            </a:pPr>
            <a:r>
              <a:rPr spc="15" dirty="0"/>
              <a:t>EEPROM </a:t>
            </a:r>
            <a:r>
              <a:rPr spc="-95" dirty="0"/>
              <a:t>sebeasar </a:t>
            </a:r>
            <a:r>
              <a:rPr spc="-45" dirty="0"/>
              <a:t>512 </a:t>
            </a:r>
            <a:r>
              <a:rPr spc="-75" dirty="0"/>
              <a:t>Bytes </a:t>
            </a:r>
            <a:r>
              <a:rPr spc="-125" dirty="0"/>
              <a:t>yang </a:t>
            </a:r>
            <a:r>
              <a:rPr spc="-140" dirty="0"/>
              <a:t>dapat </a:t>
            </a:r>
            <a:r>
              <a:rPr spc="-90" dirty="0"/>
              <a:t>diperogram </a:t>
            </a:r>
            <a:r>
              <a:rPr spc="-130" dirty="0"/>
              <a:t>saat</a:t>
            </a:r>
            <a:r>
              <a:rPr spc="100" dirty="0"/>
              <a:t> </a:t>
            </a:r>
            <a:r>
              <a:rPr spc="-75" dirty="0"/>
              <a:t>operasi</a:t>
            </a:r>
          </a:p>
          <a:p>
            <a:pPr marL="154686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555"/>
              <a:buFont typeface="Arial"/>
              <a:buChar char=""/>
              <a:tabLst>
                <a:tab pos="1547495" algn="l"/>
                <a:tab pos="1548130" algn="l"/>
              </a:tabLst>
            </a:pPr>
            <a:r>
              <a:rPr spc="-75" dirty="0"/>
              <a:t>Antarmuka </a:t>
            </a:r>
            <a:r>
              <a:rPr spc="-70" dirty="0"/>
              <a:t>komparator</a:t>
            </a:r>
            <a:r>
              <a:rPr spc="-90" dirty="0"/>
              <a:t> </a:t>
            </a:r>
            <a:r>
              <a:rPr spc="-125" dirty="0"/>
              <a:t>analaog</a:t>
            </a:r>
          </a:p>
          <a:p>
            <a:pPr marL="154686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555"/>
              <a:buFont typeface="Arial"/>
              <a:buChar char=""/>
              <a:tabLst>
                <a:tab pos="1547495" algn="l"/>
                <a:tab pos="1548130" algn="l"/>
              </a:tabLst>
            </a:pPr>
            <a:r>
              <a:rPr spc="-50" dirty="0"/>
              <a:t>Port </a:t>
            </a:r>
            <a:r>
              <a:rPr spc="25" dirty="0"/>
              <a:t>USART </a:t>
            </a:r>
            <a:r>
              <a:rPr spc="-60" dirty="0"/>
              <a:t>unruk </a:t>
            </a:r>
            <a:r>
              <a:rPr spc="-85" dirty="0"/>
              <a:t>komunikasi </a:t>
            </a:r>
            <a:r>
              <a:rPr spc="-100" dirty="0"/>
              <a:t>serial </a:t>
            </a:r>
            <a:r>
              <a:rPr spc="-114" dirty="0"/>
              <a:t>dengan </a:t>
            </a:r>
            <a:r>
              <a:rPr spc="-125" dirty="0"/>
              <a:t>kecepatan </a:t>
            </a:r>
            <a:r>
              <a:rPr spc="-114" dirty="0"/>
              <a:t>maksimal </a:t>
            </a:r>
            <a:r>
              <a:rPr spc="-120" dirty="0"/>
              <a:t>2,5</a:t>
            </a:r>
            <a:r>
              <a:rPr spc="155" dirty="0"/>
              <a:t> </a:t>
            </a:r>
            <a:r>
              <a:rPr spc="-30" dirty="0"/>
              <a:t>Mbps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752600" y="205740"/>
            <a:ext cx="6863080" cy="1176655"/>
            <a:chOff x="1752600" y="205740"/>
            <a:chExt cx="6863080" cy="1176655"/>
          </a:xfrm>
        </p:grpSpPr>
        <p:sp>
          <p:nvSpPr>
            <p:cNvPr id="3" name="object 3"/>
            <p:cNvSpPr/>
            <p:nvPr/>
          </p:nvSpPr>
          <p:spPr>
            <a:xfrm>
              <a:off x="2261616" y="205740"/>
              <a:ext cx="2660904" cy="75437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431792" y="205740"/>
              <a:ext cx="3674364" cy="75437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752600" y="787908"/>
              <a:ext cx="1592579" cy="59436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955036" y="787908"/>
              <a:ext cx="1037843" cy="59436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605783" y="787908"/>
              <a:ext cx="2029967" cy="59436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148071" y="787908"/>
              <a:ext cx="2708148" cy="59436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434071" y="787908"/>
              <a:ext cx="1181100" cy="59436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9379" rIns="0" bIns="0" rtlCol="0">
            <a:spAutoFit/>
          </a:bodyPr>
          <a:lstStyle/>
          <a:p>
            <a:pPr marL="1226185" algn="ctr">
              <a:lnSpc>
                <a:spcPct val="100000"/>
              </a:lnSpc>
              <a:spcBef>
                <a:spcPts val="100"/>
              </a:spcBef>
            </a:pPr>
            <a:r>
              <a:rPr spc="-165" dirty="0"/>
              <a:t>Konfigurasi </a:t>
            </a:r>
            <a:r>
              <a:rPr spc="-195" dirty="0"/>
              <a:t>Pin</a:t>
            </a:r>
            <a:r>
              <a:rPr spc="-400" dirty="0"/>
              <a:t> </a:t>
            </a:r>
            <a:r>
              <a:rPr spc="-100" dirty="0"/>
              <a:t>ATMega8535</a:t>
            </a:r>
          </a:p>
          <a:p>
            <a:pPr marL="1224915" algn="ctr">
              <a:lnSpc>
                <a:spcPct val="100000"/>
              </a:lnSpc>
              <a:spcBef>
                <a:spcPts val="35"/>
              </a:spcBef>
            </a:pPr>
            <a:r>
              <a:rPr sz="2800" spc="-114" dirty="0"/>
              <a:t>Sumber </a:t>
            </a:r>
            <a:r>
              <a:rPr sz="2800" spc="-145" dirty="0"/>
              <a:t>dari </a:t>
            </a:r>
            <a:r>
              <a:rPr sz="2800" spc="-220" dirty="0"/>
              <a:t>data </a:t>
            </a:r>
            <a:r>
              <a:rPr sz="2800" spc="-40" dirty="0"/>
              <a:t>book </a:t>
            </a:r>
            <a:r>
              <a:rPr sz="2800" spc="-90" dirty="0"/>
              <a:t>mikrokontroler</a:t>
            </a:r>
            <a:r>
              <a:rPr sz="2800" spc="-114" dirty="0"/>
              <a:t> </a:t>
            </a:r>
            <a:r>
              <a:rPr sz="2800" spc="60" dirty="0"/>
              <a:t>ATM</a:t>
            </a:r>
            <a:endParaRPr sz="2800"/>
          </a:p>
        </p:txBody>
      </p:sp>
      <p:sp>
        <p:nvSpPr>
          <p:cNvPr id="11" name="object 11"/>
          <p:cNvSpPr/>
          <p:nvPr/>
        </p:nvSpPr>
        <p:spPr>
          <a:xfrm>
            <a:off x="2236851" y="1600136"/>
            <a:ext cx="4670425" cy="452602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1288" y="341375"/>
            <a:ext cx="4279392" cy="8930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094" y="485978"/>
            <a:ext cx="357505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235" dirty="0"/>
              <a:t>KETERANGAN</a:t>
            </a:r>
            <a:endParaRPr sz="4300"/>
          </a:p>
        </p:txBody>
      </p:sp>
      <p:sp>
        <p:nvSpPr>
          <p:cNvPr id="4" name="object 4"/>
          <p:cNvSpPr txBox="1"/>
          <p:nvPr/>
        </p:nvSpPr>
        <p:spPr>
          <a:xfrm>
            <a:off x="1596389" y="1394815"/>
            <a:ext cx="7233920" cy="536130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700"/>
              </a:spcBef>
              <a:buClr>
                <a:srgbClr val="3891A7"/>
              </a:buClr>
              <a:buSzPct val="80000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000" spc="160" dirty="0">
                <a:latin typeface="Trebuchet MS"/>
                <a:cs typeface="Trebuchet MS"/>
              </a:rPr>
              <a:t>VCC </a:t>
            </a:r>
            <a:r>
              <a:rPr sz="2000" spc="-110" dirty="0">
                <a:latin typeface="Trebuchet MS"/>
                <a:cs typeface="Trebuchet MS"/>
              </a:rPr>
              <a:t>merupakan pin </a:t>
            </a:r>
            <a:r>
              <a:rPr sz="2000" spc="-140" dirty="0">
                <a:latin typeface="Trebuchet MS"/>
                <a:cs typeface="Trebuchet MS"/>
              </a:rPr>
              <a:t>yang </a:t>
            </a:r>
            <a:r>
              <a:rPr sz="2000" spc="-110" dirty="0">
                <a:latin typeface="Trebuchet MS"/>
                <a:cs typeface="Trebuchet MS"/>
              </a:rPr>
              <a:t>berfungsi </a:t>
            </a:r>
            <a:r>
              <a:rPr sz="2000" spc="-160" dirty="0">
                <a:latin typeface="Trebuchet MS"/>
                <a:cs typeface="Trebuchet MS"/>
              </a:rPr>
              <a:t>bagai </a:t>
            </a:r>
            <a:r>
              <a:rPr sz="2000" spc="-114" dirty="0">
                <a:latin typeface="Trebuchet MS"/>
                <a:cs typeface="Trebuchet MS"/>
              </a:rPr>
              <a:t>masukan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55" dirty="0">
                <a:latin typeface="Trebuchet MS"/>
                <a:cs typeface="Trebuchet MS"/>
              </a:rPr>
              <a:t>catudaya</a:t>
            </a:r>
            <a:endParaRPr sz="2000">
              <a:latin typeface="Trebuchet MS"/>
              <a:cs typeface="Trebuchet M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000" spc="225" dirty="0">
                <a:latin typeface="Trebuchet MS"/>
                <a:cs typeface="Trebuchet MS"/>
              </a:rPr>
              <a:t>GND </a:t>
            </a:r>
            <a:r>
              <a:rPr sz="2000" spc="-110" dirty="0">
                <a:latin typeface="Trebuchet MS"/>
                <a:cs typeface="Trebuchet MS"/>
              </a:rPr>
              <a:t>merupakan pin</a:t>
            </a:r>
            <a:r>
              <a:rPr sz="2000" spc="-355" dirty="0">
                <a:latin typeface="Trebuchet MS"/>
                <a:cs typeface="Trebuchet MS"/>
              </a:rPr>
              <a:t> </a:t>
            </a:r>
            <a:r>
              <a:rPr sz="2000" spc="-25" dirty="0">
                <a:latin typeface="Trebuchet MS"/>
                <a:cs typeface="Trebuchet MS"/>
              </a:rPr>
              <a:t>Ground</a:t>
            </a:r>
            <a:endParaRPr sz="2000">
              <a:latin typeface="Trebuchet MS"/>
              <a:cs typeface="Trebuchet MS"/>
            </a:endParaRPr>
          </a:p>
          <a:p>
            <a:pPr marL="295910" marR="381635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000" spc="-50" dirty="0">
                <a:latin typeface="Trebuchet MS"/>
                <a:cs typeface="Trebuchet MS"/>
              </a:rPr>
              <a:t>Port </a:t>
            </a:r>
            <a:r>
              <a:rPr sz="2000" spc="155" dirty="0">
                <a:latin typeface="Trebuchet MS"/>
                <a:cs typeface="Trebuchet MS"/>
              </a:rPr>
              <a:t>A </a:t>
            </a:r>
            <a:r>
              <a:rPr sz="2000" spc="-105" dirty="0">
                <a:latin typeface="Trebuchet MS"/>
                <a:cs typeface="Trebuchet MS"/>
              </a:rPr>
              <a:t>(PA0..PA7) </a:t>
            </a:r>
            <a:r>
              <a:rPr sz="2000" spc="-110" dirty="0">
                <a:latin typeface="Trebuchet MS"/>
                <a:cs typeface="Trebuchet MS"/>
              </a:rPr>
              <a:t>merupakan Pin </a:t>
            </a:r>
            <a:r>
              <a:rPr sz="2000" spc="-80" dirty="0">
                <a:latin typeface="Trebuchet MS"/>
                <a:cs typeface="Trebuchet MS"/>
              </a:rPr>
              <a:t>I/O </a:t>
            </a:r>
            <a:r>
              <a:rPr sz="2000" spc="-130" dirty="0">
                <a:latin typeface="Trebuchet MS"/>
                <a:cs typeface="Trebuchet MS"/>
              </a:rPr>
              <a:t>dua </a:t>
            </a:r>
            <a:r>
              <a:rPr sz="2000" spc="-120" dirty="0">
                <a:latin typeface="Trebuchet MS"/>
                <a:cs typeface="Trebuchet MS"/>
              </a:rPr>
              <a:t>arah </a:t>
            </a:r>
            <a:r>
              <a:rPr sz="2000" spc="-130" dirty="0">
                <a:latin typeface="Trebuchet MS"/>
                <a:cs typeface="Trebuchet MS"/>
              </a:rPr>
              <a:t>dan </a:t>
            </a:r>
            <a:r>
              <a:rPr sz="2000" spc="-110" dirty="0">
                <a:latin typeface="Trebuchet MS"/>
                <a:cs typeface="Trebuchet MS"/>
              </a:rPr>
              <a:t>pin </a:t>
            </a:r>
            <a:r>
              <a:rPr sz="2000" spc="-114" dirty="0">
                <a:latin typeface="Trebuchet MS"/>
                <a:cs typeface="Trebuchet MS"/>
              </a:rPr>
              <a:t>masukan  </a:t>
            </a:r>
            <a:r>
              <a:rPr sz="2000" spc="215" dirty="0">
                <a:latin typeface="Trebuchet MS"/>
                <a:cs typeface="Trebuchet MS"/>
              </a:rPr>
              <a:t>ADC</a:t>
            </a:r>
            <a:endParaRPr sz="2000">
              <a:latin typeface="Trebuchet MS"/>
              <a:cs typeface="Trebuchet MS"/>
            </a:endParaRPr>
          </a:p>
          <a:p>
            <a:pPr marL="295910" marR="508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000" spc="-50" dirty="0">
                <a:latin typeface="Trebuchet MS"/>
                <a:cs typeface="Trebuchet MS"/>
              </a:rPr>
              <a:t>Port </a:t>
            </a:r>
            <a:r>
              <a:rPr sz="2000" spc="-100" dirty="0">
                <a:latin typeface="Trebuchet MS"/>
                <a:cs typeface="Trebuchet MS"/>
              </a:rPr>
              <a:t>B(PB0..PB7) </a:t>
            </a:r>
            <a:r>
              <a:rPr sz="2000" spc="-110" dirty="0">
                <a:latin typeface="Trebuchet MS"/>
                <a:cs typeface="Trebuchet MS"/>
              </a:rPr>
              <a:t>merupakan Pin </a:t>
            </a:r>
            <a:r>
              <a:rPr sz="2000" spc="-80" dirty="0">
                <a:latin typeface="Trebuchet MS"/>
                <a:cs typeface="Trebuchet MS"/>
              </a:rPr>
              <a:t>I/O </a:t>
            </a:r>
            <a:r>
              <a:rPr sz="2000" spc="-130" dirty="0">
                <a:latin typeface="Trebuchet MS"/>
                <a:cs typeface="Trebuchet MS"/>
              </a:rPr>
              <a:t>dua </a:t>
            </a:r>
            <a:r>
              <a:rPr sz="2000" spc="-120" dirty="0">
                <a:latin typeface="Trebuchet MS"/>
                <a:cs typeface="Trebuchet MS"/>
              </a:rPr>
              <a:t>arah </a:t>
            </a:r>
            <a:r>
              <a:rPr sz="2000" spc="-130" dirty="0">
                <a:latin typeface="Trebuchet MS"/>
                <a:cs typeface="Trebuchet MS"/>
              </a:rPr>
              <a:t>dan </a:t>
            </a:r>
            <a:r>
              <a:rPr sz="2000" spc="-114" dirty="0">
                <a:latin typeface="Trebuchet MS"/>
                <a:cs typeface="Trebuchet MS"/>
              </a:rPr>
              <a:t>pin </a:t>
            </a:r>
            <a:r>
              <a:rPr sz="2000" spc="-125" dirty="0">
                <a:latin typeface="Trebuchet MS"/>
                <a:cs typeface="Trebuchet MS"/>
              </a:rPr>
              <a:t>fungsi </a:t>
            </a:r>
            <a:r>
              <a:rPr sz="2000" spc="-70" dirty="0">
                <a:latin typeface="Trebuchet MS"/>
                <a:cs typeface="Trebuchet MS"/>
              </a:rPr>
              <a:t>khusus  </a:t>
            </a:r>
            <a:r>
              <a:rPr sz="2000" spc="-135" dirty="0">
                <a:latin typeface="Trebuchet MS"/>
                <a:cs typeface="Trebuchet MS"/>
              </a:rPr>
              <a:t>yaitu </a:t>
            </a:r>
            <a:r>
              <a:rPr sz="2000" spc="-80" dirty="0">
                <a:latin typeface="Trebuchet MS"/>
                <a:cs typeface="Trebuchet MS"/>
              </a:rPr>
              <a:t>komparator </a:t>
            </a:r>
            <a:r>
              <a:rPr sz="2000" spc="-120" dirty="0">
                <a:latin typeface="Trebuchet MS"/>
                <a:cs typeface="Trebuchet MS"/>
              </a:rPr>
              <a:t>analog,Timer/Counter, </a:t>
            </a:r>
            <a:r>
              <a:rPr sz="2000" spc="-130" dirty="0">
                <a:latin typeface="Trebuchet MS"/>
                <a:cs typeface="Trebuchet MS"/>
              </a:rPr>
              <a:t>dan</a:t>
            </a:r>
            <a:r>
              <a:rPr sz="2000" spc="-204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SPI</a:t>
            </a:r>
            <a:endParaRPr sz="2000">
              <a:latin typeface="Trebuchet MS"/>
              <a:cs typeface="Trebuchet MS"/>
            </a:endParaRPr>
          </a:p>
          <a:p>
            <a:pPr marL="295910" indent="-28384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80000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000" spc="-50" dirty="0">
                <a:latin typeface="Trebuchet MS"/>
                <a:cs typeface="Trebuchet MS"/>
              </a:rPr>
              <a:t>Port </a:t>
            </a:r>
            <a:r>
              <a:rPr sz="2000" spc="220" dirty="0">
                <a:latin typeface="Trebuchet MS"/>
                <a:cs typeface="Trebuchet MS"/>
              </a:rPr>
              <a:t>C </a:t>
            </a:r>
            <a:r>
              <a:rPr sz="2000" spc="-65" dirty="0">
                <a:latin typeface="Trebuchet MS"/>
                <a:cs typeface="Trebuchet MS"/>
              </a:rPr>
              <a:t>(PC0..PC7) </a:t>
            </a:r>
            <a:r>
              <a:rPr sz="2000" spc="-110" dirty="0">
                <a:latin typeface="Trebuchet MS"/>
                <a:cs typeface="Trebuchet MS"/>
              </a:rPr>
              <a:t>merupakan </a:t>
            </a:r>
            <a:r>
              <a:rPr sz="2000" spc="-105" dirty="0">
                <a:latin typeface="Trebuchet MS"/>
                <a:cs typeface="Trebuchet MS"/>
              </a:rPr>
              <a:t>Pin </a:t>
            </a:r>
            <a:r>
              <a:rPr sz="2000" spc="-80" dirty="0">
                <a:latin typeface="Trebuchet MS"/>
                <a:cs typeface="Trebuchet MS"/>
              </a:rPr>
              <a:t>I/O </a:t>
            </a:r>
            <a:r>
              <a:rPr sz="2000" spc="-130" dirty="0">
                <a:latin typeface="Trebuchet MS"/>
                <a:cs typeface="Trebuchet MS"/>
              </a:rPr>
              <a:t>dua </a:t>
            </a:r>
            <a:r>
              <a:rPr sz="2000" spc="-120" dirty="0">
                <a:latin typeface="Trebuchet MS"/>
                <a:cs typeface="Trebuchet MS"/>
              </a:rPr>
              <a:t>arah </a:t>
            </a:r>
            <a:r>
              <a:rPr sz="2000" spc="-130" dirty="0">
                <a:latin typeface="Trebuchet MS"/>
                <a:cs typeface="Trebuchet MS"/>
              </a:rPr>
              <a:t>dan </a:t>
            </a:r>
            <a:r>
              <a:rPr sz="2000" spc="-110" dirty="0">
                <a:latin typeface="Trebuchet MS"/>
                <a:cs typeface="Trebuchet MS"/>
              </a:rPr>
              <a:t>pin</a:t>
            </a:r>
            <a:r>
              <a:rPr sz="2000" spc="-10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fungsi</a:t>
            </a:r>
            <a:endParaRPr sz="2000">
              <a:latin typeface="Trebuchet MS"/>
              <a:cs typeface="Trebuchet MS"/>
            </a:endParaRPr>
          </a:p>
          <a:p>
            <a:pPr marL="295910">
              <a:lnSpc>
                <a:spcPct val="100000"/>
              </a:lnSpc>
            </a:pPr>
            <a:r>
              <a:rPr sz="2000" spc="-70" dirty="0">
                <a:latin typeface="Trebuchet MS"/>
                <a:cs typeface="Trebuchet MS"/>
              </a:rPr>
              <a:t>khusus </a:t>
            </a:r>
            <a:r>
              <a:rPr sz="2000" spc="-135" dirty="0">
                <a:latin typeface="Trebuchet MS"/>
                <a:cs typeface="Trebuchet MS"/>
              </a:rPr>
              <a:t>yaitu </a:t>
            </a:r>
            <a:r>
              <a:rPr sz="2000" spc="20" dirty="0">
                <a:latin typeface="Trebuchet MS"/>
                <a:cs typeface="Trebuchet MS"/>
              </a:rPr>
              <a:t>TWI,</a:t>
            </a:r>
            <a:r>
              <a:rPr sz="2000" spc="-36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dan </a:t>
            </a:r>
            <a:r>
              <a:rPr sz="2000" spc="-100" dirty="0">
                <a:latin typeface="Trebuchet MS"/>
                <a:cs typeface="Trebuchet MS"/>
              </a:rPr>
              <a:t>timer </a:t>
            </a:r>
            <a:r>
              <a:rPr sz="2000" spc="-80" dirty="0">
                <a:latin typeface="Trebuchet MS"/>
                <a:cs typeface="Trebuchet MS"/>
              </a:rPr>
              <a:t>oscilator</a:t>
            </a:r>
            <a:endParaRPr sz="2000">
              <a:latin typeface="Trebuchet MS"/>
              <a:cs typeface="Trebuchet MS"/>
            </a:endParaRPr>
          </a:p>
          <a:p>
            <a:pPr marL="295910" marR="62865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000" spc="-50" dirty="0">
                <a:latin typeface="Trebuchet MS"/>
                <a:cs typeface="Trebuchet MS"/>
              </a:rPr>
              <a:t>Port </a:t>
            </a:r>
            <a:r>
              <a:rPr sz="2000" spc="275" dirty="0">
                <a:latin typeface="Trebuchet MS"/>
                <a:cs typeface="Trebuchet MS"/>
              </a:rPr>
              <a:t>D </a:t>
            </a:r>
            <a:r>
              <a:rPr sz="2000" spc="-55" dirty="0">
                <a:latin typeface="Trebuchet MS"/>
                <a:cs typeface="Trebuchet MS"/>
              </a:rPr>
              <a:t>(PD0..PD7) </a:t>
            </a:r>
            <a:r>
              <a:rPr sz="2000" spc="-110" dirty="0">
                <a:latin typeface="Trebuchet MS"/>
                <a:cs typeface="Trebuchet MS"/>
              </a:rPr>
              <a:t>merupakan Pin </a:t>
            </a:r>
            <a:r>
              <a:rPr sz="2000" spc="-80" dirty="0">
                <a:latin typeface="Trebuchet MS"/>
                <a:cs typeface="Trebuchet MS"/>
              </a:rPr>
              <a:t>I/O </a:t>
            </a:r>
            <a:r>
              <a:rPr sz="2000" spc="-130" dirty="0">
                <a:latin typeface="Trebuchet MS"/>
                <a:cs typeface="Trebuchet MS"/>
              </a:rPr>
              <a:t>dua </a:t>
            </a:r>
            <a:r>
              <a:rPr sz="2000" spc="-120" dirty="0">
                <a:latin typeface="Trebuchet MS"/>
                <a:cs typeface="Trebuchet MS"/>
              </a:rPr>
              <a:t>arah </a:t>
            </a:r>
            <a:r>
              <a:rPr sz="2000" spc="-130" dirty="0">
                <a:latin typeface="Trebuchet MS"/>
                <a:cs typeface="Trebuchet MS"/>
              </a:rPr>
              <a:t>dan </a:t>
            </a:r>
            <a:r>
              <a:rPr sz="2000" spc="-120" dirty="0">
                <a:latin typeface="Trebuchet MS"/>
                <a:cs typeface="Trebuchet MS"/>
              </a:rPr>
              <a:t>pinfungsi  </a:t>
            </a:r>
            <a:r>
              <a:rPr sz="2000" spc="-70" dirty="0">
                <a:latin typeface="Trebuchet MS"/>
                <a:cs typeface="Trebuchet MS"/>
              </a:rPr>
              <a:t>khusus </a:t>
            </a:r>
            <a:r>
              <a:rPr sz="2000" spc="-160" dirty="0">
                <a:latin typeface="Trebuchet MS"/>
                <a:cs typeface="Trebuchet MS"/>
              </a:rPr>
              <a:t>yaitu, </a:t>
            </a:r>
            <a:r>
              <a:rPr sz="2000" spc="-95" dirty="0">
                <a:latin typeface="Trebuchet MS"/>
                <a:cs typeface="Trebuchet MS"/>
              </a:rPr>
              <a:t>interupsi </a:t>
            </a:r>
            <a:r>
              <a:rPr sz="2000" spc="-120" dirty="0">
                <a:latin typeface="Trebuchet MS"/>
                <a:cs typeface="Trebuchet MS"/>
              </a:rPr>
              <a:t>eksternal, </a:t>
            </a:r>
            <a:r>
              <a:rPr sz="2000" spc="-130" dirty="0">
                <a:latin typeface="Trebuchet MS"/>
                <a:cs typeface="Trebuchet MS"/>
              </a:rPr>
              <a:t>dan </a:t>
            </a:r>
            <a:r>
              <a:rPr sz="2000" spc="-100" dirty="0">
                <a:latin typeface="Trebuchet MS"/>
                <a:cs typeface="Trebuchet MS"/>
              </a:rPr>
              <a:t>komunikasi</a:t>
            </a:r>
            <a:r>
              <a:rPr sz="2000" spc="-26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serial.</a:t>
            </a:r>
            <a:endParaRPr sz="2000">
              <a:latin typeface="Trebuchet MS"/>
              <a:cs typeface="Trebuchet M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000" spc="-20" dirty="0">
                <a:latin typeface="Trebuchet MS"/>
                <a:cs typeface="Trebuchet MS"/>
              </a:rPr>
              <a:t>RESET </a:t>
            </a:r>
            <a:r>
              <a:rPr sz="2000" spc="-95" dirty="0">
                <a:latin typeface="Trebuchet MS"/>
                <a:cs typeface="Trebuchet MS"/>
              </a:rPr>
              <a:t>merupakn </a:t>
            </a:r>
            <a:r>
              <a:rPr sz="2000" spc="-105" dirty="0">
                <a:latin typeface="Trebuchet MS"/>
                <a:cs typeface="Trebuchet MS"/>
              </a:rPr>
              <a:t>Pin </a:t>
            </a:r>
            <a:r>
              <a:rPr sz="2000" spc="-140" dirty="0">
                <a:latin typeface="Trebuchet MS"/>
                <a:cs typeface="Trebuchet MS"/>
              </a:rPr>
              <a:t>yang </a:t>
            </a:r>
            <a:r>
              <a:rPr sz="2000" spc="-125" dirty="0">
                <a:latin typeface="Trebuchet MS"/>
                <a:cs typeface="Trebuchet MS"/>
              </a:rPr>
              <a:t>digunakan </a:t>
            </a:r>
            <a:r>
              <a:rPr sz="2000" spc="-90" dirty="0">
                <a:latin typeface="Trebuchet MS"/>
                <a:cs typeface="Trebuchet MS"/>
              </a:rPr>
              <a:t>untuk</a:t>
            </a:r>
            <a:r>
              <a:rPr sz="2000" spc="2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me-reset</a:t>
            </a:r>
            <a:endParaRPr sz="2000">
              <a:latin typeface="Trebuchet MS"/>
              <a:cs typeface="Trebuchet MS"/>
            </a:endParaRPr>
          </a:p>
          <a:p>
            <a:pPr marL="295910">
              <a:lnSpc>
                <a:spcPct val="100000"/>
              </a:lnSpc>
            </a:pPr>
            <a:r>
              <a:rPr sz="2000" spc="-75" dirty="0">
                <a:latin typeface="Trebuchet MS"/>
                <a:cs typeface="Trebuchet MS"/>
              </a:rPr>
              <a:t>microcontroller</a:t>
            </a:r>
            <a:endParaRPr sz="2000">
              <a:latin typeface="Trebuchet MS"/>
              <a:cs typeface="Trebuchet M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000" spc="35" dirty="0">
                <a:latin typeface="Trebuchet MS"/>
                <a:cs typeface="Trebuchet MS"/>
              </a:rPr>
              <a:t>X-TAL </a:t>
            </a:r>
            <a:r>
              <a:rPr sz="2000" spc="-50" dirty="0">
                <a:latin typeface="Trebuchet MS"/>
                <a:cs typeface="Trebuchet MS"/>
              </a:rPr>
              <a:t>1 </a:t>
            </a:r>
            <a:r>
              <a:rPr sz="2000" spc="-130" dirty="0">
                <a:latin typeface="Trebuchet MS"/>
                <a:cs typeface="Trebuchet MS"/>
              </a:rPr>
              <a:t>dan </a:t>
            </a:r>
            <a:r>
              <a:rPr sz="2000" spc="65" dirty="0">
                <a:latin typeface="Trebuchet MS"/>
                <a:cs typeface="Trebuchet MS"/>
              </a:rPr>
              <a:t>XTAL </a:t>
            </a:r>
            <a:r>
              <a:rPr sz="2000" spc="-50" dirty="0">
                <a:latin typeface="Trebuchet MS"/>
                <a:cs typeface="Trebuchet MS"/>
              </a:rPr>
              <a:t>2 </a:t>
            </a:r>
            <a:r>
              <a:rPr sz="2000" spc="-110" dirty="0">
                <a:latin typeface="Trebuchet MS"/>
                <a:cs typeface="Trebuchet MS"/>
              </a:rPr>
              <a:t>merupakan Pin </a:t>
            </a:r>
            <a:r>
              <a:rPr sz="2000" spc="-114" dirty="0">
                <a:latin typeface="Trebuchet MS"/>
                <a:cs typeface="Trebuchet MS"/>
              </a:rPr>
              <a:t>masukan </a:t>
            </a:r>
            <a:r>
              <a:rPr sz="2000" spc="-80" dirty="0">
                <a:latin typeface="Trebuchet MS"/>
                <a:cs typeface="Trebuchet MS"/>
              </a:rPr>
              <a:t>clock</a:t>
            </a:r>
            <a:r>
              <a:rPr sz="2000" spc="-9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external</a:t>
            </a:r>
            <a:endParaRPr sz="2000">
              <a:latin typeface="Trebuchet MS"/>
              <a:cs typeface="Trebuchet M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000" spc="114" dirty="0">
                <a:latin typeface="Trebuchet MS"/>
                <a:cs typeface="Trebuchet MS"/>
              </a:rPr>
              <a:t>AVCC </a:t>
            </a:r>
            <a:r>
              <a:rPr sz="2000" spc="-110" dirty="0">
                <a:latin typeface="Trebuchet MS"/>
                <a:cs typeface="Trebuchet MS"/>
              </a:rPr>
              <a:t>merupakan pin </a:t>
            </a:r>
            <a:r>
              <a:rPr sz="2000" spc="-114" dirty="0">
                <a:latin typeface="Trebuchet MS"/>
                <a:cs typeface="Trebuchet MS"/>
              </a:rPr>
              <a:t>masukan </a:t>
            </a:r>
            <a:r>
              <a:rPr sz="2000" spc="-145" dirty="0">
                <a:latin typeface="Trebuchet MS"/>
                <a:cs typeface="Trebuchet MS"/>
              </a:rPr>
              <a:t>tegangan </a:t>
            </a:r>
            <a:r>
              <a:rPr sz="2000" spc="-90" dirty="0">
                <a:latin typeface="Trebuchet MS"/>
                <a:cs typeface="Trebuchet MS"/>
              </a:rPr>
              <a:t>untuk</a:t>
            </a:r>
            <a:r>
              <a:rPr sz="2000" spc="-310" dirty="0">
                <a:latin typeface="Trebuchet MS"/>
                <a:cs typeface="Trebuchet MS"/>
              </a:rPr>
              <a:t> </a:t>
            </a:r>
            <a:r>
              <a:rPr sz="2000" spc="114" dirty="0">
                <a:latin typeface="Trebuchet MS"/>
                <a:cs typeface="Trebuchet MS"/>
              </a:rPr>
              <a:t>AVCC</a:t>
            </a:r>
            <a:endParaRPr sz="2000">
              <a:latin typeface="Trebuchet MS"/>
              <a:cs typeface="Trebuchet MS"/>
            </a:endParaRPr>
          </a:p>
          <a:p>
            <a:pPr marL="295910" indent="-28384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80000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000" spc="5" dirty="0">
                <a:latin typeface="Trebuchet MS"/>
                <a:cs typeface="Trebuchet MS"/>
              </a:rPr>
              <a:t>AREF </a:t>
            </a:r>
            <a:r>
              <a:rPr sz="2000" spc="-110" dirty="0">
                <a:latin typeface="Trebuchet MS"/>
                <a:cs typeface="Trebuchet MS"/>
              </a:rPr>
              <a:t>merupakan pin </a:t>
            </a:r>
            <a:r>
              <a:rPr sz="2000" spc="-114" dirty="0">
                <a:latin typeface="Trebuchet MS"/>
                <a:cs typeface="Trebuchet MS"/>
              </a:rPr>
              <a:t>masukan </a:t>
            </a:r>
            <a:r>
              <a:rPr sz="2000" spc="-110" dirty="0">
                <a:latin typeface="Trebuchet MS"/>
                <a:cs typeface="Trebuchet MS"/>
              </a:rPr>
              <a:t>referensi </a:t>
            </a:r>
            <a:r>
              <a:rPr sz="2000" spc="-145" dirty="0">
                <a:latin typeface="Trebuchet MS"/>
                <a:cs typeface="Trebuchet MS"/>
              </a:rPr>
              <a:t>tegangan</a:t>
            </a:r>
            <a:r>
              <a:rPr sz="2000" spc="-200" dirty="0">
                <a:latin typeface="Trebuchet MS"/>
                <a:cs typeface="Trebuchet MS"/>
              </a:rPr>
              <a:t> </a:t>
            </a:r>
            <a:r>
              <a:rPr sz="2000" spc="215" dirty="0">
                <a:latin typeface="Trebuchet MS"/>
                <a:cs typeface="Trebuchet MS"/>
              </a:rPr>
              <a:t>ADC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1288" y="341375"/>
            <a:ext cx="4142232" cy="8930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094" y="485978"/>
            <a:ext cx="343852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100" dirty="0"/>
              <a:t>Mikrokontroler</a:t>
            </a:r>
            <a:endParaRPr sz="4300"/>
          </a:p>
        </p:txBody>
      </p:sp>
      <p:sp>
        <p:nvSpPr>
          <p:cNvPr id="4" name="object 4"/>
          <p:cNvSpPr txBox="1"/>
          <p:nvPr/>
        </p:nvSpPr>
        <p:spPr>
          <a:xfrm>
            <a:off x="618236" y="1567941"/>
            <a:ext cx="7710170" cy="461772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295910" marR="5080" indent="-283845">
              <a:lnSpc>
                <a:spcPts val="3460"/>
              </a:lnSpc>
              <a:spcBef>
                <a:spcPts val="53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spc="-70" dirty="0">
                <a:latin typeface="Trebuchet MS"/>
                <a:cs typeface="Trebuchet MS"/>
              </a:rPr>
              <a:t>Mikrokontroler </a:t>
            </a:r>
            <a:r>
              <a:rPr sz="3200" spc="-250" dirty="0">
                <a:latin typeface="Trebuchet MS"/>
                <a:cs typeface="Trebuchet MS"/>
              </a:rPr>
              <a:t>adalah </a:t>
            </a:r>
            <a:r>
              <a:rPr sz="3200" spc="-160" dirty="0">
                <a:latin typeface="Trebuchet MS"/>
                <a:cs typeface="Trebuchet MS"/>
              </a:rPr>
              <a:t>sistem </a:t>
            </a:r>
            <a:r>
              <a:rPr sz="3200" spc="-130" dirty="0">
                <a:latin typeface="Trebuchet MS"/>
                <a:cs typeface="Trebuchet MS"/>
              </a:rPr>
              <a:t>komputer </a:t>
            </a:r>
            <a:r>
              <a:rPr sz="3200" spc="-335" dirty="0">
                <a:latin typeface="Trebuchet MS"/>
                <a:cs typeface="Trebuchet MS"/>
              </a:rPr>
              <a:t>yang  </a:t>
            </a:r>
            <a:r>
              <a:rPr sz="3200" spc="-190" dirty="0">
                <a:latin typeface="Trebuchet MS"/>
                <a:cs typeface="Trebuchet MS"/>
              </a:rPr>
              <a:t>dikemas </a:t>
            </a:r>
            <a:r>
              <a:rPr sz="3200" spc="-240" dirty="0">
                <a:latin typeface="Trebuchet MS"/>
                <a:cs typeface="Trebuchet MS"/>
              </a:rPr>
              <a:t>dalam </a:t>
            </a:r>
            <a:r>
              <a:rPr sz="3200" spc="-175" dirty="0">
                <a:latin typeface="Trebuchet MS"/>
                <a:cs typeface="Trebuchet MS"/>
              </a:rPr>
              <a:t>sebuah</a:t>
            </a:r>
            <a:r>
              <a:rPr sz="3200" spc="130" dirty="0">
                <a:latin typeface="Trebuchet MS"/>
                <a:cs typeface="Trebuchet MS"/>
              </a:rPr>
              <a:t> </a:t>
            </a:r>
            <a:r>
              <a:rPr sz="3200" spc="-45" dirty="0">
                <a:latin typeface="Trebuchet MS"/>
                <a:cs typeface="Trebuchet MS"/>
              </a:rPr>
              <a:t>IC.</a:t>
            </a:r>
            <a:endParaRPr sz="3200">
              <a:latin typeface="Trebuchet MS"/>
              <a:cs typeface="Trebuchet MS"/>
            </a:endParaRPr>
          </a:p>
          <a:p>
            <a:pPr marL="295910" marR="347345" indent="-283845">
              <a:lnSpc>
                <a:spcPct val="90000"/>
              </a:lnSpc>
              <a:spcBef>
                <a:spcPts val="54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spc="130" dirty="0">
                <a:latin typeface="Trebuchet MS"/>
                <a:cs typeface="Trebuchet MS"/>
              </a:rPr>
              <a:t>IC </a:t>
            </a:r>
            <a:r>
              <a:rPr sz="3200" spc="-150" dirty="0">
                <a:latin typeface="Trebuchet MS"/>
                <a:cs typeface="Trebuchet MS"/>
              </a:rPr>
              <a:t>tersebut </a:t>
            </a:r>
            <a:r>
              <a:rPr sz="3200" spc="-195" dirty="0">
                <a:latin typeface="Trebuchet MS"/>
                <a:cs typeface="Trebuchet MS"/>
              </a:rPr>
              <a:t>mengandung semua </a:t>
            </a:r>
            <a:r>
              <a:rPr sz="3200" spc="-180" dirty="0">
                <a:latin typeface="Trebuchet MS"/>
                <a:cs typeface="Trebuchet MS"/>
              </a:rPr>
              <a:t>komponen  </a:t>
            </a:r>
            <a:r>
              <a:rPr sz="3200" spc="-175" dirty="0">
                <a:latin typeface="Trebuchet MS"/>
                <a:cs typeface="Trebuchet MS"/>
              </a:rPr>
              <a:t>pembentuk </a:t>
            </a:r>
            <a:r>
              <a:rPr sz="3200" spc="-130" dirty="0">
                <a:latin typeface="Trebuchet MS"/>
                <a:cs typeface="Trebuchet MS"/>
              </a:rPr>
              <a:t>komputer </a:t>
            </a:r>
            <a:r>
              <a:rPr sz="3200" spc="-145" dirty="0">
                <a:latin typeface="Trebuchet MS"/>
                <a:cs typeface="Trebuchet MS"/>
              </a:rPr>
              <a:t>seperti </a:t>
            </a:r>
            <a:r>
              <a:rPr sz="3200" spc="-45" dirty="0">
                <a:latin typeface="Trebuchet MS"/>
                <a:cs typeface="Trebuchet MS"/>
              </a:rPr>
              <a:t>CPU, </a:t>
            </a:r>
            <a:r>
              <a:rPr sz="3200" spc="15" dirty="0">
                <a:latin typeface="Trebuchet MS"/>
                <a:cs typeface="Trebuchet MS"/>
              </a:rPr>
              <a:t>RAM,  </a:t>
            </a:r>
            <a:r>
              <a:rPr sz="3200" spc="25" dirty="0">
                <a:latin typeface="Trebuchet MS"/>
                <a:cs typeface="Trebuchet MS"/>
              </a:rPr>
              <a:t>ROM, </a:t>
            </a:r>
            <a:r>
              <a:rPr sz="3200" spc="-80" dirty="0">
                <a:latin typeface="Trebuchet MS"/>
                <a:cs typeface="Trebuchet MS"/>
              </a:rPr>
              <a:t>Port</a:t>
            </a:r>
            <a:r>
              <a:rPr sz="3200" spc="-520" dirty="0">
                <a:latin typeface="Trebuchet MS"/>
                <a:cs typeface="Trebuchet MS"/>
              </a:rPr>
              <a:t> </a:t>
            </a:r>
            <a:r>
              <a:rPr sz="3200" spc="-95" dirty="0">
                <a:latin typeface="Trebuchet MS"/>
                <a:cs typeface="Trebuchet MS"/>
              </a:rPr>
              <a:t>IO.</a:t>
            </a:r>
            <a:endParaRPr sz="3200">
              <a:latin typeface="Trebuchet MS"/>
              <a:cs typeface="Trebuchet MS"/>
            </a:endParaRPr>
          </a:p>
          <a:p>
            <a:pPr marL="295910" marR="332105" indent="-283845">
              <a:lnSpc>
                <a:spcPct val="90000"/>
              </a:lnSpc>
              <a:spcBef>
                <a:spcPts val="600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spc="-150" dirty="0">
                <a:latin typeface="Trebuchet MS"/>
                <a:cs typeface="Trebuchet MS"/>
              </a:rPr>
              <a:t>Berbeda </a:t>
            </a:r>
            <a:r>
              <a:rPr sz="3200" spc="-204" dirty="0">
                <a:latin typeface="Trebuchet MS"/>
                <a:cs typeface="Trebuchet MS"/>
              </a:rPr>
              <a:t>dengan </a:t>
            </a:r>
            <a:r>
              <a:rPr sz="3200" spc="100" dirty="0">
                <a:latin typeface="Trebuchet MS"/>
                <a:cs typeface="Trebuchet MS"/>
              </a:rPr>
              <a:t>PC </a:t>
            </a:r>
            <a:r>
              <a:rPr sz="3200" spc="-220" dirty="0">
                <a:latin typeface="Trebuchet MS"/>
                <a:cs typeface="Trebuchet MS"/>
              </a:rPr>
              <a:t>yang </a:t>
            </a:r>
            <a:r>
              <a:rPr sz="3200" spc="-185" dirty="0">
                <a:latin typeface="Trebuchet MS"/>
                <a:cs typeface="Trebuchet MS"/>
              </a:rPr>
              <a:t>dirancang </a:t>
            </a:r>
            <a:r>
              <a:rPr sz="3200" spc="-150" dirty="0">
                <a:latin typeface="Trebuchet MS"/>
                <a:cs typeface="Trebuchet MS"/>
              </a:rPr>
              <a:t>untuk  </a:t>
            </a:r>
            <a:r>
              <a:rPr sz="3200" spc="-215" dirty="0">
                <a:latin typeface="Trebuchet MS"/>
                <a:cs typeface="Trebuchet MS"/>
              </a:rPr>
              <a:t>kegunaan </a:t>
            </a:r>
            <a:r>
              <a:rPr sz="3200" spc="-175" dirty="0">
                <a:latin typeface="Trebuchet MS"/>
                <a:cs typeface="Trebuchet MS"/>
              </a:rPr>
              <a:t>umum </a:t>
            </a:r>
            <a:r>
              <a:rPr sz="3200" spc="-190" dirty="0">
                <a:latin typeface="Trebuchet MS"/>
                <a:cs typeface="Trebuchet MS"/>
              </a:rPr>
              <a:t>(general </a:t>
            </a:r>
            <a:r>
              <a:rPr sz="3200" spc="-150" dirty="0">
                <a:latin typeface="Trebuchet MS"/>
                <a:cs typeface="Trebuchet MS"/>
              </a:rPr>
              <a:t>purpose),  </a:t>
            </a:r>
            <a:r>
              <a:rPr sz="3200" spc="-100" dirty="0">
                <a:latin typeface="Trebuchet MS"/>
                <a:cs typeface="Trebuchet MS"/>
              </a:rPr>
              <a:t>mikrokontroler </a:t>
            </a:r>
            <a:r>
              <a:rPr sz="3200" spc="-195" dirty="0">
                <a:latin typeface="Trebuchet MS"/>
                <a:cs typeface="Trebuchet MS"/>
              </a:rPr>
              <a:t>digunakan </a:t>
            </a:r>
            <a:r>
              <a:rPr sz="3200" spc="-145" dirty="0">
                <a:latin typeface="Trebuchet MS"/>
                <a:cs typeface="Trebuchet MS"/>
              </a:rPr>
              <a:t>untuk </a:t>
            </a:r>
            <a:r>
              <a:rPr sz="3200" spc="-200" dirty="0">
                <a:latin typeface="Trebuchet MS"/>
                <a:cs typeface="Trebuchet MS"/>
              </a:rPr>
              <a:t>tugas </a:t>
            </a:r>
            <a:r>
              <a:rPr sz="3200" spc="-245" dirty="0">
                <a:latin typeface="Trebuchet MS"/>
                <a:cs typeface="Trebuchet MS"/>
              </a:rPr>
              <a:t>atau  </a:t>
            </a:r>
            <a:r>
              <a:rPr sz="3200" spc="-200" dirty="0">
                <a:latin typeface="Trebuchet MS"/>
                <a:cs typeface="Trebuchet MS"/>
              </a:rPr>
              <a:t>fungsi </a:t>
            </a:r>
            <a:r>
              <a:rPr sz="3200" spc="-220" dirty="0">
                <a:latin typeface="Trebuchet MS"/>
                <a:cs typeface="Trebuchet MS"/>
              </a:rPr>
              <a:t>yang </a:t>
            </a:r>
            <a:r>
              <a:rPr sz="3200" spc="-110" dirty="0">
                <a:latin typeface="Trebuchet MS"/>
                <a:cs typeface="Trebuchet MS"/>
              </a:rPr>
              <a:t>khusus </a:t>
            </a:r>
            <a:r>
              <a:rPr sz="3200" spc="-195" dirty="0">
                <a:latin typeface="Trebuchet MS"/>
                <a:cs typeface="Trebuchet MS"/>
              </a:rPr>
              <a:t>(special </a:t>
            </a:r>
            <a:r>
              <a:rPr sz="3200" spc="-105" dirty="0">
                <a:latin typeface="Trebuchet MS"/>
                <a:cs typeface="Trebuchet MS"/>
              </a:rPr>
              <a:t>purpose) </a:t>
            </a:r>
            <a:r>
              <a:rPr sz="3200" spc="-210" dirty="0">
                <a:latin typeface="Trebuchet MS"/>
                <a:cs typeface="Trebuchet MS"/>
              </a:rPr>
              <a:t>yaitu  </a:t>
            </a:r>
            <a:r>
              <a:rPr sz="3200" spc="-140" dirty="0">
                <a:latin typeface="Trebuchet MS"/>
                <a:cs typeface="Trebuchet MS"/>
              </a:rPr>
              <a:t>mengontrol </a:t>
            </a:r>
            <a:r>
              <a:rPr sz="3200" spc="-160" dirty="0">
                <a:latin typeface="Trebuchet MS"/>
                <a:cs typeface="Trebuchet MS"/>
              </a:rPr>
              <a:t>sistem</a:t>
            </a:r>
            <a:r>
              <a:rPr sz="3200" spc="-85" dirty="0">
                <a:latin typeface="Trebuchet MS"/>
                <a:cs typeface="Trebuchet MS"/>
              </a:rPr>
              <a:t> </a:t>
            </a:r>
            <a:r>
              <a:rPr sz="3200" spc="-190" dirty="0">
                <a:latin typeface="Trebuchet MS"/>
                <a:cs typeface="Trebuchet MS"/>
              </a:rPr>
              <a:t>tertentu.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1288" y="341375"/>
            <a:ext cx="4142232" cy="8930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094" y="485978"/>
            <a:ext cx="343852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100" dirty="0"/>
              <a:t>Mikrokontroler</a:t>
            </a:r>
            <a:endParaRPr sz="4300"/>
          </a:p>
        </p:txBody>
      </p:sp>
      <p:grpSp>
        <p:nvGrpSpPr>
          <p:cNvPr id="4" name="object 4"/>
          <p:cNvGrpSpPr/>
          <p:nvPr/>
        </p:nvGrpSpPr>
        <p:grpSpPr>
          <a:xfrm>
            <a:off x="901700" y="1511300"/>
            <a:ext cx="4170679" cy="4597400"/>
            <a:chOff x="901700" y="1511300"/>
            <a:chExt cx="4170679" cy="4597400"/>
          </a:xfrm>
        </p:grpSpPr>
        <p:sp>
          <p:nvSpPr>
            <p:cNvPr id="5" name="object 5"/>
            <p:cNvSpPr/>
            <p:nvPr/>
          </p:nvSpPr>
          <p:spPr>
            <a:xfrm>
              <a:off x="914400" y="1524000"/>
              <a:ext cx="4145026" cy="4572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08050" y="1517650"/>
              <a:ext cx="4157979" cy="4584700"/>
            </a:xfrm>
            <a:custGeom>
              <a:avLst/>
              <a:gdLst/>
              <a:ahLst/>
              <a:cxnLst/>
              <a:rect l="l" t="t" r="r" b="b"/>
              <a:pathLst>
                <a:path w="4157979" h="4584700">
                  <a:moveTo>
                    <a:pt x="0" y="4584700"/>
                  </a:moveTo>
                  <a:lnTo>
                    <a:pt x="4157726" y="4584700"/>
                  </a:lnTo>
                  <a:lnTo>
                    <a:pt x="4157726" y="0"/>
                  </a:lnTo>
                  <a:lnTo>
                    <a:pt x="0" y="0"/>
                  </a:lnTo>
                  <a:lnTo>
                    <a:pt x="0" y="4584700"/>
                  </a:lnTo>
                  <a:close/>
                </a:path>
              </a:pathLst>
            </a:custGeom>
            <a:ln w="12699">
              <a:solidFill>
                <a:srgbClr val="000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5638800" y="2286000"/>
            <a:ext cx="2743200" cy="2743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8015" y="477012"/>
            <a:ext cx="8330183" cy="655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40" y="581990"/>
            <a:ext cx="7819390" cy="497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100" spc="-15" dirty="0"/>
              <a:t>Contoh </a:t>
            </a:r>
            <a:r>
              <a:rPr sz="3100" spc="-155" dirty="0"/>
              <a:t>sistem </a:t>
            </a:r>
            <a:r>
              <a:rPr sz="3100" spc="-215" dirty="0"/>
              <a:t>yang </a:t>
            </a:r>
            <a:r>
              <a:rPr sz="3100" spc="-195" dirty="0"/>
              <a:t>dikendalikan</a:t>
            </a:r>
            <a:r>
              <a:rPr sz="3100" spc="85" dirty="0"/>
              <a:t> </a:t>
            </a:r>
            <a:r>
              <a:rPr sz="3100" spc="-100" dirty="0"/>
              <a:t>mikrokontroler</a:t>
            </a:r>
            <a:endParaRPr sz="3100"/>
          </a:p>
        </p:txBody>
      </p:sp>
      <p:sp>
        <p:nvSpPr>
          <p:cNvPr id="4" name="object 4"/>
          <p:cNvSpPr txBox="1"/>
          <p:nvPr/>
        </p:nvSpPr>
        <p:spPr>
          <a:xfrm>
            <a:off x="1596389" y="1382013"/>
            <a:ext cx="4222750" cy="4211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910" indent="-283845">
              <a:lnSpc>
                <a:spcPts val="3325"/>
              </a:lnSpc>
              <a:spcBef>
                <a:spcPts val="95"/>
              </a:spcBef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114" dirty="0">
                <a:latin typeface="Trebuchet MS"/>
                <a:cs typeface="Trebuchet MS"/>
              </a:rPr>
              <a:t>Kamera</a:t>
            </a:r>
            <a:r>
              <a:rPr sz="2800" spc="-65" dirty="0">
                <a:latin typeface="Trebuchet MS"/>
                <a:cs typeface="Trebuchet MS"/>
              </a:rPr>
              <a:t> </a:t>
            </a:r>
            <a:r>
              <a:rPr sz="2800" spc="-200" dirty="0">
                <a:latin typeface="Trebuchet MS"/>
                <a:cs typeface="Trebuchet MS"/>
              </a:rPr>
              <a:t>digital</a:t>
            </a:r>
            <a:endParaRPr sz="2800">
              <a:latin typeface="Trebuchet MS"/>
              <a:cs typeface="Trebuchet MS"/>
            </a:endParaRPr>
          </a:p>
          <a:p>
            <a:pPr marL="295910" indent="-283845">
              <a:lnSpc>
                <a:spcPts val="3290"/>
              </a:lnSpc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170" dirty="0">
                <a:latin typeface="Trebuchet MS"/>
                <a:cs typeface="Trebuchet MS"/>
              </a:rPr>
              <a:t>Telepon</a:t>
            </a:r>
            <a:r>
              <a:rPr sz="2800" spc="-100" dirty="0">
                <a:latin typeface="Trebuchet MS"/>
                <a:cs typeface="Trebuchet MS"/>
              </a:rPr>
              <a:t> </a:t>
            </a:r>
            <a:r>
              <a:rPr sz="2800" spc="-155" dirty="0">
                <a:latin typeface="Trebuchet MS"/>
                <a:cs typeface="Trebuchet MS"/>
              </a:rPr>
              <a:t>selular</a:t>
            </a:r>
            <a:endParaRPr sz="2800">
              <a:latin typeface="Trebuchet MS"/>
              <a:cs typeface="Trebuchet MS"/>
            </a:endParaRPr>
          </a:p>
          <a:p>
            <a:pPr marL="295910" indent="-283845">
              <a:lnSpc>
                <a:spcPts val="3290"/>
              </a:lnSpc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114" dirty="0">
                <a:latin typeface="Trebuchet MS"/>
                <a:cs typeface="Trebuchet MS"/>
              </a:rPr>
              <a:t>Printer</a:t>
            </a:r>
            <a:r>
              <a:rPr sz="2800" spc="-75" dirty="0">
                <a:latin typeface="Trebuchet MS"/>
                <a:cs typeface="Trebuchet MS"/>
              </a:rPr>
              <a:t> </a:t>
            </a:r>
            <a:r>
              <a:rPr sz="2800" spc="-150" dirty="0">
                <a:latin typeface="Trebuchet MS"/>
                <a:cs typeface="Trebuchet MS"/>
              </a:rPr>
              <a:t>laser</a:t>
            </a:r>
            <a:endParaRPr sz="2800">
              <a:latin typeface="Trebuchet MS"/>
              <a:cs typeface="Trebuchet MS"/>
            </a:endParaRPr>
          </a:p>
          <a:p>
            <a:pPr marL="295910" indent="-283845">
              <a:lnSpc>
                <a:spcPts val="3290"/>
              </a:lnSpc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75" dirty="0">
                <a:latin typeface="Trebuchet MS"/>
                <a:cs typeface="Trebuchet MS"/>
              </a:rPr>
              <a:t>Mesin</a:t>
            </a:r>
            <a:r>
              <a:rPr sz="2800" spc="-90" dirty="0">
                <a:latin typeface="Trebuchet MS"/>
                <a:cs typeface="Trebuchet MS"/>
              </a:rPr>
              <a:t> </a:t>
            </a:r>
            <a:r>
              <a:rPr sz="2800" spc="-165" dirty="0">
                <a:latin typeface="Trebuchet MS"/>
                <a:cs typeface="Trebuchet MS"/>
              </a:rPr>
              <a:t>cuci</a:t>
            </a:r>
            <a:endParaRPr sz="2800">
              <a:latin typeface="Trebuchet MS"/>
              <a:cs typeface="Trebuchet MS"/>
            </a:endParaRPr>
          </a:p>
          <a:p>
            <a:pPr marL="295910" indent="-283845">
              <a:lnSpc>
                <a:spcPts val="3290"/>
              </a:lnSpc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75" dirty="0">
                <a:latin typeface="Trebuchet MS"/>
                <a:cs typeface="Trebuchet MS"/>
              </a:rPr>
              <a:t>Mesin </a:t>
            </a:r>
            <a:r>
              <a:rPr sz="2800" spc="-175" dirty="0">
                <a:latin typeface="Trebuchet MS"/>
                <a:cs typeface="Trebuchet MS"/>
              </a:rPr>
              <a:t>kendaraan</a:t>
            </a:r>
            <a:r>
              <a:rPr sz="2800" spc="-85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bermotor</a:t>
            </a:r>
            <a:endParaRPr sz="2800">
              <a:latin typeface="Trebuchet MS"/>
              <a:cs typeface="Trebuchet MS"/>
            </a:endParaRPr>
          </a:p>
          <a:p>
            <a:pPr marL="295910" indent="-283845">
              <a:lnSpc>
                <a:spcPts val="3290"/>
              </a:lnSpc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30" dirty="0">
                <a:latin typeface="Trebuchet MS"/>
                <a:cs typeface="Trebuchet MS"/>
              </a:rPr>
              <a:t>Oven</a:t>
            </a:r>
            <a:r>
              <a:rPr sz="2800" spc="-85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Microwave</a:t>
            </a:r>
            <a:endParaRPr sz="2800">
              <a:latin typeface="Trebuchet MS"/>
              <a:cs typeface="Trebuchet MS"/>
            </a:endParaRPr>
          </a:p>
          <a:p>
            <a:pPr marL="295910" indent="-283845">
              <a:lnSpc>
                <a:spcPts val="3290"/>
              </a:lnSpc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105" dirty="0">
                <a:latin typeface="Trebuchet MS"/>
                <a:cs typeface="Trebuchet MS"/>
              </a:rPr>
              <a:t>Remote</a:t>
            </a:r>
            <a:r>
              <a:rPr sz="2800" spc="-90" dirty="0">
                <a:latin typeface="Trebuchet MS"/>
                <a:cs typeface="Trebuchet MS"/>
              </a:rPr>
              <a:t> </a:t>
            </a:r>
            <a:r>
              <a:rPr sz="2800" spc="-30" dirty="0">
                <a:latin typeface="Trebuchet MS"/>
                <a:cs typeface="Trebuchet MS"/>
              </a:rPr>
              <a:t>Control</a:t>
            </a:r>
            <a:endParaRPr sz="2800">
              <a:latin typeface="Trebuchet MS"/>
              <a:cs typeface="Trebuchet MS"/>
            </a:endParaRPr>
          </a:p>
          <a:p>
            <a:pPr marL="295910" indent="-283845">
              <a:lnSpc>
                <a:spcPts val="3290"/>
              </a:lnSpc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50" dirty="0">
                <a:latin typeface="Trebuchet MS"/>
                <a:cs typeface="Trebuchet MS"/>
              </a:rPr>
              <a:t>TV</a:t>
            </a:r>
            <a:endParaRPr sz="2800">
              <a:latin typeface="Trebuchet MS"/>
              <a:cs typeface="Trebuchet MS"/>
            </a:endParaRPr>
          </a:p>
          <a:p>
            <a:pPr marL="295910" indent="-283845">
              <a:lnSpc>
                <a:spcPts val="3290"/>
              </a:lnSpc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105" dirty="0">
                <a:latin typeface="Trebuchet MS"/>
                <a:cs typeface="Trebuchet MS"/>
              </a:rPr>
              <a:t>Stereo</a:t>
            </a:r>
            <a:r>
              <a:rPr sz="2800" spc="-75" dirty="0">
                <a:latin typeface="Trebuchet MS"/>
                <a:cs typeface="Trebuchet MS"/>
              </a:rPr>
              <a:t> </a:t>
            </a:r>
            <a:r>
              <a:rPr sz="2800" spc="-140" dirty="0">
                <a:latin typeface="Trebuchet MS"/>
                <a:cs typeface="Trebuchet MS"/>
              </a:rPr>
              <a:t>System</a:t>
            </a:r>
            <a:endParaRPr sz="2800">
              <a:latin typeface="Trebuchet MS"/>
              <a:cs typeface="Trebuchet MS"/>
            </a:endParaRPr>
          </a:p>
          <a:p>
            <a:pPr marL="295910" indent="-283845">
              <a:lnSpc>
                <a:spcPts val="3325"/>
              </a:lnSpc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40" dirty="0">
                <a:latin typeface="Trebuchet MS"/>
                <a:cs typeface="Trebuchet MS"/>
              </a:rPr>
              <a:t>Robot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6389" y="1464309"/>
            <a:ext cx="6955155" cy="2952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</a:pPr>
            <a:r>
              <a:rPr sz="2550" spc="-665" dirty="0">
                <a:solidFill>
                  <a:srgbClr val="3891A7"/>
                </a:solidFill>
                <a:latin typeface="Arial"/>
                <a:cs typeface="Arial"/>
              </a:rPr>
              <a:t> </a:t>
            </a:r>
            <a:r>
              <a:rPr sz="3200" spc="-85" dirty="0">
                <a:latin typeface="Trebuchet MS"/>
                <a:cs typeface="Trebuchet MS"/>
              </a:rPr>
              <a:t>Mikrontroller </a:t>
            </a:r>
            <a:r>
              <a:rPr sz="3200" spc="-140" dirty="0">
                <a:latin typeface="Trebuchet MS"/>
                <a:cs typeface="Trebuchet MS"/>
              </a:rPr>
              <a:t>sering </a:t>
            </a:r>
            <a:r>
              <a:rPr sz="3200" spc="-295" dirty="0">
                <a:latin typeface="Trebuchet MS"/>
                <a:cs typeface="Trebuchet MS"/>
              </a:rPr>
              <a:t>juga </a:t>
            </a:r>
            <a:r>
              <a:rPr sz="3200" spc="-165" dirty="0">
                <a:latin typeface="Trebuchet MS"/>
                <a:cs typeface="Trebuchet MS"/>
              </a:rPr>
              <a:t>disebut </a:t>
            </a:r>
            <a:r>
              <a:rPr sz="3200" spc="-285" dirty="0">
                <a:latin typeface="Trebuchet MS"/>
                <a:cs typeface="Trebuchet MS"/>
              </a:rPr>
              <a:t>sebagai  </a:t>
            </a:r>
            <a:r>
              <a:rPr sz="3200" spc="-175" dirty="0">
                <a:latin typeface="Trebuchet MS"/>
                <a:cs typeface="Trebuchet MS"/>
              </a:rPr>
              <a:t>Embedded </a:t>
            </a:r>
            <a:r>
              <a:rPr sz="3200" spc="-90" dirty="0">
                <a:latin typeface="Trebuchet MS"/>
                <a:cs typeface="Trebuchet MS"/>
              </a:rPr>
              <a:t>Microcontroller </a:t>
            </a:r>
            <a:r>
              <a:rPr sz="3200" spc="-220" dirty="0">
                <a:latin typeface="Trebuchet MS"/>
                <a:cs typeface="Trebuchet MS"/>
              </a:rPr>
              <a:t>yang </a:t>
            </a:r>
            <a:r>
              <a:rPr sz="3200" spc="-145" dirty="0">
                <a:latin typeface="Trebuchet MS"/>
                <a:cs typeface="Trebuchet MS"/>
              </a:rPr>
              <a:t>berarti  </a:t>
            </a:r>
            <a:r>
              <a:rPr sz="3200" spc="-210" dirty="0">
                <a:latin typeface="Trebuchet MS"/>
                <a:cs typeface="Trebuchet MS"/>
              </a:rPr>
              <a:t>bahwa </a:t>
            </a:r>
            <a:r>
              <a:rPr sz="3200" spc="-265" dirty="0">
                <a:latin typeface="Trebuchet MS"/>
                <a:cs typeface="Trebuchet MS"/>
              </a:rPr>
              <a:t>ia </a:t>
            </a:r>
            <a:r>
              <a:rPr sz="3200" spc="-175" dirty="0">
                <a:latin typeface="Trebuchet MS"/>
                <a:cs typeface="Trebuchet MS"/>
              </a:rPr>
              <a:t>merupakan </a:t>
            </a:r>
            <a:r>
              <a:rPr sz="3200" spc="-235" dirty="0">
                <a:latin typeface="Trebuchet MS"/>
                <a:cs typeface="Trebuchet MS"/>
              </a:rPr>
              <a:t>bagian </a:t>
            </a:r>
            <a:r>
              <a:rPr sz="3200" spc="-165" dirty="0">
                <a:latin typeface="Trebuchet MS"/>
                <a:cs typeface="Trebuchet MS"/>
              </a:rPr>
              <a:t>dari  </a:t>
            </a:r>
            <a:r>
              <a:rPr sz="3200" spc="-190" dirty="0">
                <a:latin typeface="Trebuchet MS"/>
                <a:cs typeface="Trebuchet MS"/>
              </a:rPr>
              <a:t>embedded </a:t>
            </a:r>
            <a:r>
              <a:rPr sz="3200" spc="-70" dirty="0">
                <a:latin typeface="Trebuchet MS"/>
                <a:cs typeface="Trebuchet MS"/>
              </a:rPr>
              <a:t>system– </a:t>
            </a:r>
            <a:r>
              <a:rPr sz="3200" spc="-240" dirty="0">
                <a:latin typeface="Trebuchet MS"/>
                <a:cs typeface="Trebuchet MS"/>
              </a:rPr>
              <a:t>menjadi </a:t>
            </a:r>
            <a:r>
              <a:rPr sz="3200" spc="-185" dirty="0">
                <a:latin typeface="Trebuchet MS"/>
                <a:cs typeface="Trebuchet MS"/>
              </a:rPr>
              <a:t>satu </a:t>
            </a:r>
            <a:r>
              <a:rPr sz="3200" spc="-235" dirty="0">
                <a:latin typeface="Trebuchet MS"/>
                <a:cs typeface="Trebuchet MS"/>
              </a:rPr>
              <a:t>bagian  </a:t>
            </a:r>
            <a:r>
              <a:rPr sz="3200" spc="-165" dirty="0">
                <a:latin typeface="Trebuchet MS"/>
                <a:cs typeface="Trebuchet MS"/>
              </a:rPr>
              <a:t>dari </a:t>
            </a:r>
            <a:r>
              <a:rPr sz="3200" spc="-185" dirty="0">
                <a:latin typeface="Trebuchet MS"/>
                <a:cs typeface="Trebuchet MS"/>
              </a:rPr>
              <a:t>perangkat </a:t>
            </a:r>
            <a:r>
              <a:rPr sz="3200" spc="-155" dirty="0">
                <a:latin typeface="Trebuchet MS"/>
                <a:cs typeface="Trebuchet MS"/>
              </a:rPr>
              <a:t>sistem </a:t>
            </a:r>
            <a:r>
              <a:rPr sz="3200" spc="-245" dirty="0">
                <a:latin typeface="Trebuchet MS"/>
                <a:cs typeface="Trebuchet MS"/>
              </a:rPr>
              <a:t>atau </a:t>
            </a:r>
            <a:r>
              <a:rPr sz="3200" spc="-155" dirty="0">
                <a:latin typeface="Trebuchet MS"/>
                <a:cs typeface="Trebuchet MS"/>
              </a:rPr>
              <a:t>sistem </a:t>
            </a:r>
            <a:r>
              <a:rPr sz="3200" spc="-220" dirty="0">
                <a:latin typeface="Trebuchet MS"/>
                <a:cs typeface="Trebuchet MS"/>
              </a:rPr>
              <a:t>yang  </a:t>
            </a:r>
            <a:r>
              <a:rPr sz="3200" spc="-200" dirty="0">
                <a:latin typeface="Trebuchet MS"/>
                <a:cs typeface="Trebuchet MS"/>
              </a:rPr>
              <a:t>lebih</a:t>
            </a:r>
            <a:r>
              <a:rPr sz="3200" spc="-125" dirty="0">
                <a:latin typeface="Trebuchet MS"/>
                <a:cs typeface="Trebuchet MS"/>
              </a:rPr>
              <a:t> </a:t>
            </a:r>
            <a:r>
              <a:rPr sz="3200" spc="-260" dirty="0">
                <a:latin typeface="Trebuchet MS"/>
                <a:cs typeface="Trebuchet MS"/>
              </a:rPr>
              <a:t>besar.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61288" y="341375"/>
            <a:ext cx="7129780" cy="893444"/>
            <a:chOff x="1161288" y="341375"/>
            <a:chExt cx="7129780" cy="893444"/>
          </a:xfrm>
        </p:grpSpPr>
        <p:sp>
          <p:nvSpPr>
            <p:cNvPr id="3" name="object 3"/>
            <p:cNvSpPr/>
            <p:nvPr/>
          </p:nvSpPr>
          <p:spPr>
            <a:xfrm>
              <a:off x="1161288" y="341375"/>
              <a:ext cx="1571244" cy="89306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001012" y="341375"/>
              <a:ext cx="908303" cy="8930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77796" y="341375"/>
              <a:ext cx="6112763" cy="89306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14094" y="485978"/>
            <a:ext cx="642556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120" dirty="0"/>
              <a:t>Ciri-ciri </a:t>
            </a:r>
            <a:r>
              <a:rPr sz="4300" spc="-210" dirty="0"/>
              <a:t>khas</a:t>
            </a:r>
            <a:r>
              <a:rPr sz="4300" spc="-114" dirty="0"/>
              <a:t> </a:t>
            </a:r>
            <a:r>
              <a:rPr sz="4300" spc="-140" dirty="0"/>
              <a:t>mikrokontroler</a:t>
            </a:r>
            <a:endParaRPr sz="4300"/>
          </a:p>
        </p:txBody>
      </p:sp>
      <p:sp>
        <p:nvSpPr>
          <p:cNvPr id="7" name="object 7"/>
          <p:cNvSpPr txBox="1"/>
          <p:nvPr/>
        </p:nvSpPr>
        <p:spPr>
          <a:xfrm>
            <a:off x="618236" y="1541063"/>
            <a:ext cx="7198359" cy="451040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31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spc="-180" dirty="0">
                <a:latin typeface="Trebuchet MS"/>
                <a:cs typeface="Trebuchet MS"/>
              </a:rPr>
              <a:t>Kemampuan </a:t>
            </a:r>
            <a:r>
              <a:rPr sz="3200" spc="125" dirty="0">
                <a:latin typeface="Trebuchet MS"/>
                <a:cs typeface="Trebuchet MS"/>
              </a:rPr>
              <a:t>CPU </a:t>
            </a:r>
            <a:r>
              <a:rPr sz="3200" spc="-220" dirty="0">
                <a:latin typeface="Trebuchet MS"/>
                <a:cs typeface="Trebuchet MS"/>
              </a:rPr>
              <a:t>yang </a:t>
            </a:r>
            <a:r>
              <a:rPr sz="3200" spc="-195" dirty="0">
                <a:latin typeface="Trebuchet MS"/>
                <a:cs typeface="Trebuchet MS"/>
              </a:rPr>
              <a:t>tidak </a:t>
            </a:r>
            <a:r>
              <a:rPr sz="3200" spc="-190" dirty="0">
                <a:latin typeface="Trebuchet MS"/>
                <a:cs typeface="Trebuchet MS"/>
              </a:rPr>
              <a:t>terlalu</a:t>
            </a:r>
            <a:r>
              <a:rPr sz="3200" spc="-85" dirty="0">
                <a:latin typeface="Trebuchet MS"/>
                <a:cs typeface="Trebuchet MS"/>
              </a:rPr>
              <a:t> </a:t>
            </a:r>
            <a:r>
              <a:rPr sz="3200" spc="-300" dirty="0">
                <a:latin typeface="Trebuchet MS"/>
                <a:cs typeface="Trebuchet MS"/>
              </a:rPr>
              <a:t>tinggi.</a:t>
            </a:r>
            <a:endParaRPr sz="3200">
              <a:latin typeface="Trebuchet MS"/>
              <a:cs typeface="Trebuchet MS"/>
            </a:endParaRPr>
          </a:p>
          <a:p>
            <a:pPr marL="295910" indent="-283845">
              <a:lnSpc>
                <a:spcPct val="100000"/>
              </a:lnSpc>
              <a:spcBef>
                <a:spcPts val="219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spc="-140" dirty="0">
                <a:latin typeface="Trebuchet MS"/>
                <a:cs typeface="Trebuchet MS"/>
              </a:rPr>
              <a:t>Memiliki </a:t>
            </a:r>
            <a:r>
              <a:rPr sz="3200" spc="-120" dirty="0">
                <a:latin typeface="Trebuchet MS"/>
                <a:cs typeface="Trebuchet MS"/>
              </a:rPr>
              <a:t>memori </a:t>
            </a:r>
            <a:r>
              <a:rPr sz="3200" spc="-180" dirty="0">
                <a:latin typeface="Trebuchet MS"/>
                <a:cs typeface="Trebuchet MS"/>
              </a:rPr>
              <a:t>internal </a:t>
            </a:r>
            <a:r>
              <a:rPr sz="3200" spc="-229" dirty="0">
                <a:latin typeface="Trebuchet MS"/>
                <a:cs typeface="Trebuchet MS"/>
              </a:rPr>
              <a:t>relatif</a:t>
            </a:r>
            <a:r>
              <a:rPr sz="3200" spc="-50" dirty="0">
                <a:latin typeface="Trebuchet MS"/>
                <a:cs typeface="Trebuchet MS"/>
              </a:rPr>
              <a:t> </a:t>
            </a:r>
            <a:r>
              <a:rPr sz="3200" spc="-200" dirty="0">
                <a:latin typeface="Trebuchet MS"/>
                <a:cs typeface="Trebuchet MS"/>
              </a:rPr>
              <a:t>sedikit.</a:t>
            </a:r>
            <a:endParaRPr sz="3200">
              <a:latin typeface="Trebuchet MS"/>
              <a:cs typeface="Trebuchet MS"/>
            </a:endParaRPr>
          </a:p>
          <a:p>
            <a:pPr marL="295910" marR="34290" indent="-283845">
              <a:lnSpc>
                <a:spcPts val="3460"/>
              </a:lnSpc>
              <a:spcBef>
                <a:spcPts val="64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spc="-140" dirty="0">
                <a:latin typeface="Trebuchet MS"/>
                <a:cs typeface="Trebuchet MS"/>
              </a:rPr>
              <a:t>Memiliki </a:t>
            </a:r>
            <a:r>
              <a:rPr sz="3200" spc="-120" dirty="0">
                <a:latin typeface="Trebuchet MS"/>
                <a:cs typeface="Trebuchet MS"/>
              </a:rPr>
              <a:t>memori </a:t>
            </a:r>
            <a:r>
              <a:rPr sz="3200" spc="-225" dirty="0">
                <a:latin typeface="Trebuchet MS"/>
                <a:cs typeface="Trebuchet MS"/>
              </a:rPr>
              <a:t>volatile, </a:t>
            </a:r>
            <a:r>
              <a:rPr sz="3200" spc="-220" dirty="0">
                <a:latin typeface="Trebuchet MS"/>
                <a:cs typeface="Trebuchet MS"/>
              </a:rPr>
              <a:t>yang </a:t>
            </a:r>
            <a:r>
              <a:rPr sz="3200" spc="-200" dirty="0">
                <a:latin typeface="Trebuchet MS"/>
                <a:cs typeface="Trebuchet MS"/>
              </a:rPr>
              <a:t>isinya </a:t>
            </a:r>
            <a:r>
              <a:rPr sz="3200" spc="-290" dirty="0">
                <a:latin typeface="Trebuchet MS"/>
                <a:cs typeface="Trebuchet MS"/>
              </a:rPr>
              <a:t>tidak  </a:t>
            </a:r>
            <a:r>
              <a:rPr sz="3200" spc="-220" dirty="0">
                <a:latin typeface="Trebuchet MS"/>
                <a:cs typeface="Trebuchet MS"/>
              </a:rPr>
              <a:t>hilang </a:t>
            </a:r>
            <a:r>
              <a:rPr sz="3200" spc="-240" dirty="0">
                <a:latin typeface="Trebuchet MS"/>
                <a:cs typeface="Trebuchet MS"/>
              </a:rPr>
              <a:t>bila </a:t>
            </a:r>
            <a:r>
              <a:rPr sz="3200" spc="-215" dirty="0">
                <a:latin typeface="Trebuchet MS"/>
                <a:cs typeface="Trebuchet MS"/>
              </a:rPr>
              <a:t>catu </a:t>
            </a:r>
            <a:r>
              <a:rPr sz="3200" spc="-275" dirty="0">
                <a:latin typeface="Trebuchet MS"/>
                <a:cs typeface="Trebuchet MS"/>
              </a:rPr>
              <a:t>daya</a:t>
            </a:r>
            <a:r>
              <a:rPr sz="3200" spc="250" dirty="0">
                <a:latin typeface="Trebuchet MS"/>
                <a:cs typeface="Trebuchet MS"/>
              </a:rPr>
              <a:t> </a:t>
            </a:r>
            <a:r>
              <a:rPr sz="3200" spc="-280" dirty="0">
                <a:latin typeface="Trebuchet MS"/>
                <a:cs typeface="Trebuchet MS"/>
              </a:rPr>
              <a:t>mati.</a:t>
            </a:r>
            <a:endParaRPr sz="3200">
              <a:latin typeface="Trebuchet MS"/>
              <a:cs typeface="Trebuchet MS"/>
            </a:endParaRPr>
          </a:p>
          <a:p>
            <a:pPr marL="295910" indent="-283845">
              <a:lnSpc>
                <a:spcPct val="100000"/>
              </a:lnSpc>
              <a:spcBef>
                <a:spcPts val="16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spc="-140" dirty="0">
                <a:latin typeface="Trebuchet MS"/>
                <a:cs typeface="Trebuchet MS"/>
              </a:rPr>
              <a:t>Memiliki </a:t>
            </a:r>
            <a:r>
              <a:rPr sz="3200" spc="-65" dirty="0">
                <a:latin typeface="Trebuchet MS"/>
                <a:cs typeface="Trebuchet MS"/>
              </a:rPr>
              <a:t>port </a:t>
            </a:r>
            <a:r>
              <a:rPr sz="3200" spc="195" dirty="0">
                <a:latin typeface="Trebuchet MS"/>
                <a:cs typeface="Trebuchet MS"/>
              </a:rPr>
              <a:t>IO </a:t>
            </a:r>
            <a:r>
              <a:rPr sz="3200" spc="-220" dirty="0">
                <a:latin typeface="Trebuchet MS"/>
                <a:cs typeface="Trebuchet MS"/>
              </a:rPr>
              <a:t>yang</a:t>
            </a:r>
            <a:r>
              <a:rPr sz="3200" spc="-385" dirty="0">
                <a:latin typeface="Trebuchet MS"/>
                <a:cs typeface="Trebuchet MS"/>
              </a:rPr>
              <a:t> </a:t>
            </a:r>
            <a:r>
              <a:rPr sz="3200" spc="-190" dirty="0">
                <a:latin typeface="Trebuchet MS"/>
                <a:cs typeface="Trebuchet MS"/>
              </a:rPr>
              <a:t>terintegrasi.</a:t>
            </a:r>
            <a:endParaRPr sz="3200">
              <a:latin typeface="Trebuchet MS"/>
              <a:cs typeface="Trebuchet MS"/>
            </a:endParaRPr>
          </a:p>
          <a:p>
            <a:pPr marL="295910" indent="-283845">
              <a:lnSpc>
                <a:spcPct val="100000"/>
              </a:lnSpc>
              <a:spcBef>
                <a:spcPts val="21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spc="-145" dirty="0">
                <a:latin typeface="Trebuchet MS"/>
                <a:cs typeface="Trebuchet MS"/>
              </a:rPr>
              <a:t>Pemrosesan </a:t>
            </a:r>
            <a:r>
              <a:rPr sz="3200" spc="-200" dirty="0">
                <a:latin typeface="Trebuchet MS"/>
                <a:cs typeface="Trebuchet MS"/>
              </a:rPr>
              <a:t>bit selain</a:t>
            </a:r>
            <a:r>
              <a:rPr sz="3200" spc="55" dirty="0">
                <a:latin typeface="Trebuchet MS"/>
                <a:cs typeface="Trebuchet MS"/>
              </a:rPr>
              <a:t> </a:t>
            </a:r>
            <a:r>
              <a:rPr sz="3200" spc="-245" dirty="0">
                <a:latin typeface="Trebuchet MS"/>
                <a:cs typeface="Trebuchet MS"/>
              </a:rPr>
              <a:t>byte.</a:t>
            </a:r>
            <a:endParaRPr sz="3200">
              <a:latin typeface="Trebuchet MS"/>
              <a:cs typeface="Trebuchet MS"/>
            </a:endParaRPr>
          </a:p>
          <a:p>
            <a:pPr marL="295910" marR="201930" indent="-283845">
              <a:lnSpc>
                <a:spcPts val="3460"/>
              </a:lnSpc>
              <a:spcBef>
                <a:spcPts val="64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spc="-140" dirty="0">
                <a:latin typeface="Trebuchet MS"/>
                <a:cs typeface="Trebuchet MS"/>
              </a:rPr>
              <a:t>Memiliki </a:t>
            </a:r>
            <a:r>
              <a:rPr sz="3200" spc="-195" dirty="0">
                <a:latin typeface="Trebuchet MS"/>
                <a:cs typeface="Trebuchet MS"/>
              </a:rPr>
              <a:t>perintah/program </a:t>
            </a:r>
            <a:r>
              <a:rPr sz="3200" spc="-220" dirty="0">
                <a:latin typeface="Trebuchet MS"/>
                <a:cs typeface="Trebuchet MS"/>
              </a:rPr>
              <a:t>yang </a:t>
            </a:r>
            <a:r>
              <a:rPr sz="3200" spc="-254" dirty="0">
                <a:latin typeface="Trebuchet MS"/>
                <a:cs typeface="Trebuchet MS"/>
              </a:rPr>
              <a:t>langsung  </a:t>
            </a:r>
            <a:r>
              <a:rPr sz="3200" spc="-170" dirty="0">
                <a:latin typeface="Trebuchet MS"/>
                <a:cs typeface="Trebuchet MS"/>
              </a:rPr>
              <a:t>berhubungan </a:t>
            </a:r>
            <a:r>
              <a:rPr sz="3200" spc="-204" dirty="0">
                <a:latin typeface="Trebuchet MS"/>
                <a:cs typeface="Trebuchet MS"/>
              </a:rPr>
              <a:t>dengan</a:t>
            </a:r>
            <a:r>
              <a:rPr sz="3200" spc="-50" dirty="0">
                <a:latin typeface="Trebuchet MS"/>
                <a:cs typeface="Trebuchet MS"/>
              </a:rPr>
              <a:t> </a:t>
            </a:r>
            <a:r>
              <a:rPr sz="3200" spc="-95" dirty="0">
                <a:latin typeface="Trebuchet MS"/>
                <a:cs typeface="Trebuchet MS"/>
              </a:rPr>
              <a:t>IO.</a:t>
            </a:r>
            <a:endParaRPr sz="3200">
              <a:latin typeface="Trebuchet MS"/>
              <a:cs typeface="Trebuchet MS"/>
            </a:endParaRPr>
          </a:p>
          <a:p>
            <a:pPr marL="295910" indent="-283845">
              <a:lnSpc>
                <a:spcPct val="100000"/>
              </a:lnSpc>
              <a:spcBef>
                <a:spcPts val="165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spc="-180" dirty="0">
                <a:latin typeface="Trebuchet MS"/>
                <a:cs typeface="Trebuchet MS"/>
              </a:rPr>
              <a:t>Perintah </a:t>
            </a:r>
            <a:r>
              <a:rPr sz="3200" spc="-229" dirty="0">
                <a:latin typeface="Trebuchet MS"/>
                <a:cs typeface="Trebuchet MS"/>
              </a:rPr>
              <a:t>relatif</a:t>
            </a:r>
            <a:r>
              <a:rPr sz="3200" spc="-50" dirty="0">
                <a:latin typeface="Trebuchet MS"/>
                <a:cs typeface="Trebuchet MS"/>
              </a:rPr>
              <a:t> </a:t>
            </a:r>
            <a:r>
              <a:rPr sz="3200" spc="-200" dirty="0">
                <a:latin typeface="Trebuchet MS"/>
                <a:cs typeface="Trebuchet MS"/>
              </a:rPr>
              <a:t>sederhana.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19200" y="144779"/>
            <a:ext cx="7706995" cy="1303020"/>
            <a:chOff x="1219200" y="144779"/>
            <a:chExt cx="7706995" cy="1303020"/>
          </a:xfrm>
        </p:grpSpPr>
        <p:sp>
          <p:nvSpPr>
            <p:cNvPr id="3" name="object 3"/>
            <p:cNvSpPr/>
            <p:nvPr/>
          </p:nvSpPr>
          <p:spPr>
            <a:xfrm>
              <a:off x="1219200" y="144779"/>
              <a:ext cx="7706868" cy="75438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19200" y="693420"/>
              <a:ext cx="3482340" cy="75437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14094" y="266522"/>
            <a:ext cx="699325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80" dirty="0"/>
              <a:t>Mikrokontroler </a:t>
            </a:r>
            <a:r>
              <a:rPr spc="-220" dirty="0"/>
              <a:t>memiliki </a:t>
            </a:r>
            <a:r>
              <a:rPr spc="-170" dirty="0"/>
              <a:t>karakteristik  </a:t>
            </a:r>
            <a:r>
              <a:rPr spc="-250" dirty="0"/>
              <a:t>sebagai</a:t>
            </a:r>
            <a:r>
              <a:rPr spc="-90" dirty="0"/>
              <a:t> </a:t>
            </a:r>
            <a:r>
              <a:rPr spc="-210" dirty="0"/>
              <a:t>berikut: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18236" y="1577086"/>
            <a:ext cx="7976870" cy="467423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95910" marR="409575" indent="-283845">
              <a:lnSpc>
                <a:spcPct val="90000"/>
              </a:lnSpc>
              <a:spcBef>
                <a:spcPts val="430"/>
              </a:spcBef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130" dirty="0">
                <a:latin typeface="Trebuchet MS"/>
                <a:cs typeface="Trebuchet MS"/>
              </a:rPr>
              <a:t>Memiliki </a:t>
            </a:r>
            <a:r>
              <a:rPr sz="2800" spc="-120" dirty="0">
                <a:latin typeface="Trebuchet MS"/>
                <a:cs typeface="Trebuchet MS"/>
              </a:rPr>
              <a:t>program </a:t>
            </a:r>
            <a:r>
              <a:rPr sz="2800" spc="-100" dirty="0">
                <a:latin typeface="Trebuchet MS"/>
                <a:cs typeface="Trebuchet MS"/>
              </a:rPr>
              <a:t>khusus </a:t>
            </a:r>
            <a:r>
              <a:rPr sz="2800" spc="-195" dirty="0">
                <a:latin typeface="Trebuchet MS"/>
                <a:cs typeface="Trebuchet MS"/>
              </a:rPr>
              <a:t>yang </a:t>
            </a:r>
            <a:r>
              <a:rPr sz="2800" spc="-165" dirty="0">
                <a:latin typeface="Trebuchet MS"/>
                <a:cs typeface="Trebuchet MS"/>
              </a:rPr>
              <a:t>disimpan </a:t>
            </a:r>
            <a:r>
              <a:rPr sz="2800" spc="-215" dirty="0">
                <a:latin typeface="Trebuchet MS"/>
                <a:cs typeface="Trebuchet MS"/>
              </a:rPr>
              <a:t>dalam  </a:t>
            </a:r>
            <a:r>
              <a:rPr sz="2800" spc="-155" dirty="0">
                <a:latin typeface="Trebuchet MS"/>
                <a:cs typeface="Trebuchet MS"/>
              </a:rPr>
              <a:t>memori. </a:t>
            </a:r>
            <a:r>
              <a:rPr sz="2800" spc="-114" dirty="0">
                <a:latin typeface="Trebuchet MS"/>
                <a:cs typeface="Trebuchet MS"/>
              </a:rPr>
              <a:t>Program </a:t>
            </a:r>
            <a:r>
              <a:rPr sz="2800" spc="-90" dirty="0">
                <a:latin typeface="Trebuchet MS"/>
                <a:cs typeface="Trebuchet MS"/>
              </a:rPr>
              <a:t>mikrokontroler </a:t>
            </a:r>
            <a:r>
              <a:rPr sz="2800" spc="-204" dirty="0">
                <a:latin typeface="Trebuchet MS"/>
                <a:cs typeface="Trebuchet MS"/>
              </a:rPr>
              <a:t>relatif </a:t>
            </a:r>
            <a:r>
              <a:rPr sz="2800" spc="-180" dirty="0">
                <a:latin typeface="Trebuchet MS"/>
                <a:cs typeface="Trebuchet MS"/>
              </a:rPr>
              <a:t>lebih </a:t>
            </a:r>
            <a:r>
              <a:rPr sz="2800" spc="-185" dirty="0">
                <a:latin typeface="Trebuchet MS"/>
                <a:cs typeface="Trebuchet MS"/>
              </a:rPr>
              <a:t>kecil  </a:t>
            </a:r>
            <a:r>
              <a:rPr sz="2800" spc="-180" dirty="0">
                <a:latin typeface="Trebuchet MS"/>
                <a:cs typeface="Trebuchet MS"/>
              </a:rPr>
              <a:t>daripada </a:t>
            </a:r>
            <a:r>
              <a:rPr sz="2800" spc="-120" dirty="0">
                <a:latin typeface="Trebuchet MS"/>
                <a:cs typeface="Trebuchet MS"/>
              </a:rPr>
              <a:t>program-program </a:t>
            </a:r>
            <a:r>
              <a:rPr sz="2800" spc="-215" dirty="0">
                <a:latin typeface="Trebuchet MS"/>
                <a:cs typeface="Trebuchet MS"/>
              </a:rPr>
              <a:t>pada</a:t>
            </a:r>
            <a:r>
              <a:rPr sz="2800" spc="130" dirty="0">
                <a:latin typeface="Trebuchet MS"/>
                <a:cs typeface="Trebuchet MS"/>
              </a:rPr>
              <a:t> </a:t>
            </a:r>
            <a:r>
              <a:rPr sz="2800" spc="-60" dirty="0">
                <a:latin typeface="Trebuchet MS"/>
                <a:cs typeface="Trebuchet MS"/>
              </a:rPr>
              <a:t>PC.</a:t>
            </a:r>
            <a:endParaRPr sz="2800">
              <a:latin typeface="Trebuchet MS"/>
              <a:cs typeface="Trebuchet MS"/>
            </a:endParaRPr>
          </a:p>
          <a:p>
            <a:pPr marL="295910" marR="5080" indent="-283845">
              <a:lnSpc>
                <a:spcPct val="90000"/>
              </a:lnSpc>
              <a:spcBef>
                <a:spcPts val="600"/>
              </a:spcBef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125" dirty="0">
                <a:latin typeface="Trebuchet MS"/>
                <a:cs typeface="Trebuchet MS"/>
              </a:rPr>
              <a:t>Murah, </a:t>
            </a:r>
            <a:r>
              <a:rPr sz="2800" spc="-165" dirty="0">
                <a:latin typeface="Trebuchet MS"/>
                <a:cs typeface="Trebuchet MS"/>
              </a:rPr>
              <a:t>karena </a:t>
            </a:r>
            <a:r>
              <a:rPr sz="2800" spc="-125" dirty="0">
                <a:latin typeface="Trebuchet MS"/>
                <a:cs typeface="Trebuchet MS"/>
              </a:rPr>
              <a:t>komponen-komponennya </a:t>
            </a:r>
            <a:r>
              <a:rPr sz="2800" spc="-170" dirty="0">
                <a:latin typeface="Trebuchet MS"/>
                <a:cs typeface="Trebuchet MS"/>
              </a:rPr>
              <a:t>tidak  dirancang </a:t>
            </a:r>
            <a:r>
              <a:rPr sz="2800" spc="-130" dirty="0">
                <a:latin typeface="Trebuchet MS"/>
                <a:cs typeface="Trebuchet MS"/>
              </a:rPr>
              <a:t>untuk </a:t>
            </a:r>
            <a:r>
              <a:rPr sz="2800" spc="-175" dirty="0">
                <a:latin typeface="Trebuchet MS"/>
                <a:cs typeface="Trebuchet MS"/>
              </a:rPr>
              <a:t>menghasilkan </a:t>
            </a:r>
            <a:r>
              <a:rPr sz="2800" spc="-185" dirty="0">
                <a:latin typeface="Trebuchet MS"/>
                <a:cs typeface="Trebuchet MS"/>
              </a:rPr>
              <a:t>kemampuan </a:t>
            </a:r>
            <a:r>
              <a:rPr sz="2800" spc="-145" dirty="0">
                <a:latin typeface="Trebuchet MS"/>
                <a:cs typeface="Trebuchet MS"/>
              </a:rPr>
              <a:t>komputasi  </a:t>
            </a:r>
            <a:r>
              <a:rPr sz="2800" spc="-195" dirty="0">
                <a:latin typeface="Trebuchet MS"/>
                <a:cs typeface="Trebuchet MS"/>
              </a:rPr>
              <a:t>yang</a:t>
            </a:r>
            <a:r>
              <a:rPr sz="2800" spc="-75" dirty="0">
                <a:latin typeface="Trebuchet MS"/>
                <a:cs typeface="Trebuchet MS"/>
              </a:rPr>
              <a:t> </a:t>
            </a:r>
            <a:r>
              <a:rPr sz="2800" spc="-220" dirty="0">
                <a:latin typeface="Trebuchet MS"/>
                <a:cs typeface="Trebuchet MS"/>
              </a:rPr>
              <a:t>tinggi.</a:t>
            </a:r>
            <a:endParaRPr sz="2800">
              <a:latin typeface="Trebuchet MS"/>
              <a:cs typeface="Trebuchet MS"/>
            </a:endParaRPr>
          </a:p>
          <a:p>
            <a:pPr marL="295910" indent="-283845">
              <a:lnSpc>
                <a:spcPct val="100000"/>
              </a:lnSpc>
              <a:spcBef>
                <a:spcPts val="265"/>
              </a:spcBef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85" dirty="0">
                <a:latin typeface="Trebuchet MS"/>
                <a:cs typeface="Trebuchet MS"/>
              </a:rPr>
              <a:t>Unit </a:t>
            </a:r>
            <a:r>
              <a:rPr sz="2800" spc="165" dirty="0">
                <a:latin typeface="Trebuchet MS"/>
                <a:cs typeface="Trebuchet MS"/>
              </a:rPr>
              <a:t>IO </a:t>
            </a:r>
            <a:r>
              <a:rPr sz="2800" spc="-195" dirty="0">
                <a:latin typeface="Trebuchet MS"/>
                <a:cs typeface="Trebuchet MS"/>
              </a:rPr>
              <a:t>yang </a:t>
            </a:r>
            <a:r>
              <a:rPr sz="2800" spc="-180" dirty="0">
                <a:latin typeface="Trebuchet MS"/>
                <a:cs typeface="Trebuchet MS"/>
              </a:rPr>
              <a:t>sederhana, </a:t>
            </a:r>
            <a:r>
              <a:rPr sz="2800" spc="-195" dirty="0">
                <a:latin typeface="Trebuchet MS"/>
                <a:cs typeface="Trebuchet MS"/>
              </a:rPr>
              <a:t>misalnya </a:t>
            </a:r>
            <a:r>
              <a:rPr sz="2800" spc="-220" dirty="0">
                <a:latin typeface="Trebuchet MS"/>
                <a:cs typeface="Trebuchet MS"/>
              </a:rPr>
              <a:t>keypad, </a:t>
            </a:r>
            <a:r>
              <a:rPr sz="2800" spc="-5" dirty="0">
                <a:latin typeface="Trebuchet MS"/>
                <a:cs typeface="Trebuchet MS"/>
              </a:rPr>
              <a:t>LCD,</a:t>
            </a:r>
            <a:r>
              <a:rPr sz="2800" spc="-585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LED.</a:t>
            </a:r>
            <a:endParaRPr sz="2800">
              <a:latin typeface="Trebuchet MS"/>
              <a:cs typeface="Trebuchet MS"/>
            </a:endParaRPr>
          </a:p>
          <a:p>
            <a:pPr marL="295910" indent="-283845">
              <a:lnSpc>
                <a:spcPct val="100000"/>
              </a:lnSpc>
              <a:spcBef>
                <a:spcPts val="265"/>
              </a:spcBef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80" dirty="0">
                <a:latin typeface="Trebuchet MS"/>
                <a:cs typeface="Trebuchet MS"/>
              </a:rPr>
              <a:t>Konsumsi </a:t>
            </a:r>
            <a:r>
              <a:rPr sz="2800" spc="-245" dirty="0">
                <a:latin typeface="Trebuchet MS"/>
                <a:cs typeface="Trebuchet MS"/>
              </a:rPr>
              <a:t>daya</a:t>
            </a:r>
            <a:r>
              <a:rPr sz="2800" spc="-80" dirty="0">
                <a:latin typeface="Trebuchet MS"/>
                <a:cs typeface="Trebuchet MS"/>
              </a:rPr>
              <a:t> </a:t>
            </a:r>
            <a:r>
              <a:rPr sz="2800" spc="-220" dirty="0">
                <a:latin typeface="Trebuchet MS"/>
                <a:cs typeface="Trebuchet MS"/>
              </a:rPr>
              <a:t>kecil.</a:t>
            </a:r>
            <a:endParaRPr sz="2800">
              <a:latin typeface="Trebuchet MS"/>
              <a:cs typeface="Trebuchet MS"/>
            </a:endParaRPr>
          </a:p>
          <a:p>
            <a:pPr marL="295910" indent="-283845">
              <a:lnSpc>
                <a:spcPct val="100000"/>
              </a:lnSpc>
              <a:spcBef>
                <a:spcPts val="265"/>
              </a:spcBef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170" dirty="0">
                <a:latin typeface="Trebuchet MS"/>
                <a:cs typeface="Trebuchet MS"/>
              </a:rPr>
              <a:t>Rangkaian </a:t>
            </a:r>
            <a:r>
              <a:rPr sz="2800" spc="-155" dirty="0">
                <a:latin typeface="Trebuchet MS"/>
                <a:cs typeface="Trebuchet MS"/>
              </a:rPr>
              <a:t>sederhana </a:t>
            </a:r>
            <a:r>
              <a:rPr sz="2800" spc="-185" dirty="0">
                <a:latin typeface="Trebuchet MS"/>
                <a:cs typeface="Trebuchet MS"/>
              </a:rPr>
              <a:t>dan</a:t>
            </a:r>
            <a:r>
              <a:rPr sz="2800" spc="120" dirty="0">
                <a:latin typeface="Trebuchet MS"/>
                <a:cs typeface="Trebuchet MS"/>
              </a:rPr>
              <a:t> </a:t>
            </a:r>
            <a:r>
              <a:rPr sz="2800" spc="-175" dirty="0">
                <a:latin typeface="Trebuchet MS"/>
                <a:cs typeface="Trebuchet MS"/>
              </a:rPr>
              <a:t>kompak.</a:t>
            </a:r>
            <a:endParaRPr sz="2800">
              <a:latin typeface="Trebuchet MS"/>
              <a:cs typeface="Trebuchet MS"/>
            </a:endParaRPr>
          </a:p>
          <a:p>
            <a:pPr marL="295910" marR="15875" indent="-283845">
              <a:lnSpc>
                <a:spcPts val="3020"/>
              </a:lnSpc>
              <a:spcBef>
                <a:spcPts val="650"/>
              </a:spcBef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150" dirty="0">
                <a:latin typeface="Trebuchet MS"/>
                <a:cs typeface="Trebuchet MS"/>
              </a:rPr>
              <a:t>Lebih </a:t>
            </a:r>
            <a:r>
              <a:rPr sz="2800" spc="-200" dirty="0">
                <a:latin typeface="Trebuchet MS"/>
                <a:cs typeface="Trebuchet MS"/>
              </a:rPr>
              <a:t>tahan </a:t>
            </a:r>
            <a:r>
              <a:rPr sz="2800" spc="-175" dirty="0">
                <a:latin typeface="Trebuchet MS"/>
                <a:cs typeface="Trebuchet MS"/>
              </a:rPr>
              <a:t>terhadap </a:t>
            </a:r>
            <a:r>
              <a:rPr sz="2800" spc="-114" dirty="0">
                <a:latin typeface="Trebuchet MS"/>
                <a:cs typeface="Trebuchet MS"/>
              </a:rPr>
              <a:t>kondisi </a:t>
            </a:r>
            <a:r>
              <a:rPr sz="2800" spc="-175" dirty="0">
                <a:latin typeface="Trebuchet MS"/>
                <a:cs typeface="Trebuchet MS"/>
              </a:rPr>
              <a:t>lingkungan </a:t>
            </a:r>
            <a:r>
              <a:rPr sz="2800" spc="-130" dirty="0">
                <a:latin typeface="Trebuchet MS"/>
                <a:cs typeface="Trebuchet MS"/>
              </a:rPr>
              <a:t>ekstrem  </a:t>
            </a:r>
            <a:r>
              <a:rPr sz="2800" spc="-195" dirty="0">
                <a:latin typeface="Trebuchet MS"/>
                <a:cs typeface="Trebuchet MS"/>
              </a:rPr>
              <a:t>misalnya temperatur, </a:t>
            </a:r>
            <a:r>
              <a:rPr sz="2800" spc="-210" dirty="0">
                <a:latin typeface="Trebuchet MS"/>
                <a:cs typeface="Trebuchet MS"/>
              </a:rPr>
              <a:t>tekanan, </a:t>
            </a:r>
            <a:r>
              <a:rPr sz="2800" spc="-195" dirty="0">
                <a:latin typeface="Trebuchet MS"/>
                <a:cs typeface="Trebuchet MS"/>
              </a:rPr>
              <a:t>kelembaban yang</a:t>
            </a:r>
            <a:r>
              <a:rPr sz="2800" spc="-50" dirty="0">
                <a:latin typeface="Trebuchet MS"/>
                <a:cs typeface="Trebuchet MS"/>
              </a:rPr>
              <a:t> </a:t>
            </a:r>
            <a:r>
              <a:rPr sz="2800" spc="-225" dirty="0">
                <a:latin typeface="Trebuchet MS"/>
                <a:cs typeface="Trebuchet MS"/>
              </a:rPr>
              <a:t>tinggi.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61288" y="341375"/>
            <a:ext cx="6436360" cy="893444"/>
            <a:chOff x="1161288" y="341375"/>
            <a:chExt cx="6436360" cy="893444"/>
          </a:xfrm>
        </p:grpSpPr>
        <p:sp>
          <p:nvSpPr>
            <p:cNvPr id="3" name="object 3"/>
            <p:cNvSpPr/>
            <p:nvPr/>
          </p:nvSpPr>
          <p:spPr>
            <a:xfrm>
              <a:off x="1161288" y="341375"/>
              <a:ext cx="1720595" cy="89306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150363" y="341375"/>
              <a:ext cx="908303" cy="8930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327148" y="341375"/>
              <a:ext cx="5269992" cy="89306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14094" y="485978"/>
            <a:ext cx="573151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335" dirty="0"/>
              <a:t>Jenis-jenis</a:t>
            </a:r>
            <a:r>
              <a:rPr sz="4300" spc="-130" dirty="0"/>
              <a:t> </a:t>
            </a:r>
            <a:r>
              <a:rPr sz="4300" spc="-140" dirty="0"/>
              <a:t>mikrokontroler</a:t>
            </a:r>
            <a:endParaRPr sz="4300"/>
          </a:p>
        </p:txBody>
      </p:sp>
      <p:sp>
        <p:nvSpPr>
          <p:cNvPr id="7" name="object 7"/>
          <p:cNvSpPr txBox="1"/>
          <p:nvPr/>
        </p:nvSpPr>
        <p:spPr>
          <a:xfrm>
            <a:off x="618236" y="1619758"/>
            <a:ext cx="7875270" cy="4872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910" marR="715010" indent="-283845">
              <a:lnSpc>
                <a:spcPct val="100000"/>
              </a:lnSpc>
              <a:spcBef>
                <a:spcPts val="95"/>
              </a:spcBef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160" dirty="0">
                <a:latin typeface="Trebuchet MS"/>
                <a:cs typeface="Trebuchet MS"/>
              </a:rPr>
              <a:t>Intel </a:t>
            </a:r>
            <a:r>
              <a:rPr sz="2800" spc="-70" dirty="0">
                <a:latin typeface="Trebuchet MS"/>
                <a:cs typeface="Trebuchet MS"/>
              </a:rPr>
              <a:t>8048 </a:t>
            </a:r>
            <a:r>
              <a:rPr sz="2800" spc="-225" dirty="0">
                <a:latin typeface="Trebuchet MS"/>
                <a:cs typeface="Trebuchet MS"/>
              </a:rPr>
              <a:t>adalah </a:t>
            </a:r>
            <a:r>
              <a:rPr sz="2800" spc="-90" dirty="0">
                <a:latin typeface="Trebuchet MS"/>
                <a:cs typeface="Trebuchet MS"/>
              </a:rPr>
              <a:t>mikrokontroler </a:t>
            </a:r>
            <a:r>
              <a:rPr sz="2800" spc="-195" dirty="0">
                <a:latin typeface="Trebuchet MS"/>
                <a:cs typeface="Trebuchet MS"/>
              </a:rPr>
              <a:t>yang </a:t>
            </a:r>
            <a:r>
              <a:rPr sz="2800" spc="-250" dirty="0">
                <a:latin typeface="Trebuchet MS"/>
                <a:cs typeface="Trebuchet MS"/>
              </a:rPr>
              <a:t>pertama,  </a:t>
            </a:r>
            <a:r>
              <a:rPr sz="2800" spc="-165" dirty="0">
                <a:latin typeface="Trebuchet MS"/>
                <a:cs typeface="Trebuchet MS"/>
              </a:rPr>
              <a:t>dilempar </a:t>
            </a:r>
            <a:r>
              <a:rPr sz="2800" spc="-175" dirty="0">
                <a:latin typeface="Trebuchet MS"/>
                <a:cs typeface="Trebuchet MS"/>
              </a:rPr>
              <a:t>ke </a:t>
            </a:r>
            <a:r>
              <a:rPr sz="2800" spc="-170" dirty="0">
                <a:latin typeface="Trebuchet MS"/>
                <a:cs typeface="Trebuchet MS"/>
              </a:rPr>
              <a:t>pasaran </a:t>
            </a:r>
            <a:r>
              <a:rPr sz="2800" spc="-160" dirty="0">
                <a:latin typeface="Trebuchet MS"/>
                <a:cs typeface="Trebuchet MS"/>
              </a:rPr>
              <a:t>di </a:t>
            </a:r>
            <a:r>
              <a:rPr sz="2800" spc="-170" dirty="0">
                <a:latin typeface="Trebuchet MS"/>
                <a:cs typeface="Trebuchet MS"/>
              </a:rPr>
              <a:t>tahun</a:t>
            </a:r>
            <a:r>
              <a:rPr sz="2800" spc="320" dirty="0">
                <a:latin typeface="Trebuchet MS"/>
                <a:cs typeface="Trebuchet MS"/>
              </a:rPr>
              <a:t> </a:t>
            </a:r>
            <a:r>
              <a:rPr sz="2800" spc="-140" dirty="0">
                <a:latin typeface="Trebuchet MS"/>
                <a:cs typeface="Trebuchet MS"/>
              </a:rPr>
              <a:t>1976.</a:t>
            </a:r>
            <a:endParaRPr sz="2800">
              <a:latin typeface="Trebuchet MS"/>
              <a:cs typeface="Trebuchet MS"/>
            </a:endParaRPr>
          </a:p>
          <a:p>
            <a:pPr marL="295910" marR="489584" indent="-28384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155" dirty="0">
                <a:latin typeface="Trebuchet MS"/>
                <a:cs typeface="Trebuchet MS"/>
              </a:rPr>
              <a:t>Keluarga </a:t>
            </a:r>
            <a:r>
              <a:rPr sz="2800" spc="-145" dirty="0">
                <a:latin typeface="Trebuchet MS"/>
                <a:cs typeface="Trebuchet MS"/>
              </a:rPr>
              <a:t>dari </a:t>
            </a:r>
            <a:r>
              <a:rPr sz="2800" spc="-70" dirty="0">
                <a:latin typeface="Trebuchet MS"/>
                <a:cs typeface="Trebuchet MS"/>
              </a:rPr>
              <a:t>8048 </a:t>
            </a:r>
            <a:r>
              <a:rPr sz="2800" spc="-15" dirty="0">
                <a:latin typeface="Trebuchet MS"/>
                <a:cs typeface="Trebuchet MS"/>
              </a:rPr>
              <a:t>(MCS-48) </a:t>
            </a:r>
            <a:r>
              <a:rPr sz="2800" spc="-225" dirty="0">
                <a:latin typeface="Trebuchet MS"/>
                <a:cs typeface="Trebuchet MS"/>
              </a:rPr>
              <a:t>adalah </a:t>
            </a:r>
            <a:r>
              <a:rPr sz="2800" spc="-140" dirty="0">
                <a:latin typeface="Trebuchet MS"/>
                <a:cs typeface="Trebuchet MS"/>
              </a:rPr>
              <a:t>8021, 8022,  8048, </a:t>
            </a:r>
            <a:r>
              <a:rPr sz="2800" spc="-70" dirty="0">
                <a:latin typeface="Trebuchet MS"/>
                <a:cs typeface="Trebuchet MS"/>
              </a:rPr>
              <a:t>8049 </a:t>
            </a:r>
            <a:r>
              <a:rPr sz="2800" spc="-195" dirty="0">
                <a:latin typeface="Trebuchet MS"/>
                <a:cs typeface="Trebuchet MS"/>
              </a:rPr>
              <a:t>yang hingga </a:t>
            </a:r>
            <a:r>
              <a:rPr sz="2800" spc="-145" dirty="0">
                <a:latin typeface="Trebuchet MS"/>
                <a:cs typeface="Trebuchet MS"/>
              </a:rPr>
              <a:t>kini </a:t>
            </a:r>
            <a:r>
              <a:rPr sz="2800" spc="-165" dirty="0">
                <a:latin typeface="Trebuchet MS"/>
                <a:cs typeface="Trebuchet MS"/>
              </a:rPr>
              <a:t>masih </a:t>
            </a:r>
            <a:r>
              <a:rPr sz="2800" spc="-175" dirty="0">
                <a:latin typeface="Trebuchet MS"/>
                <a:cs typeface="Trebuchet MS"/>
              </a:rPr>
              <a:t>digunakan </a:t>
            </a:r>
            <a:r>
              <a:rPr sz="2800" spc="-215" dirty="0">
                <a:latin typeface="Trebuchet MS"/>
                <a:cs typeface="Trebuchet MS"/>
              </a:rPr>
              <a:t>pada  </a:t>
            </a:r>
            <a:r>
              <a:rPr sz="2800" spc="-229" dirty="0">
                <a:latin typeface="Trebuchet MS"/>
                <a:cs typeface="Trebuchet MS"/>
              </a:rPr>
              <a:t>alat-alat </a:t>
            </a:r>
            <a:r>
              <a:rPr sz="2800" spc="-130" dirty="0">
                <a:latin typeface="Trebuchet MS"/>
                <a:cs typeface="Trebuchet MS"/>
              </a:rPr>
              <a:t>kedokteran </a:t>
            </a:r>
            <a:r>
              <a:rPr sz="2800" spc="-95" dirty="0">
                <a:latin typeface="Trebuchet MS"/>
                <a:cs typeface="Trebuchet MS"/>
              </a:rPr>
              <a:t>modern </a:t>
            </a:r>
            <a:r>
              <a:rPr sz="2800" spc="-185" dirty="0">
                <a:latin typeface="Trebuchet MS"/>
                <a:cs typeface="Trebuchet MS"/>
              </a:rPr>
              <a:t>dan </a:t>
            </a:r>
            <a:r>
              <a:rPr sz="2800" spc="-175" dirty="0">
                <a:latin typeface="Trebuchet MS"/>
                <a:cs typeface="Trebuchet MS"/>
              </a:rPr>
              <a:t>digunakan </a:t>
            </a:r>
            <a:r>
              <a:rPr sz="2800" spc="-215" dirty="0">
                <a:latin typeface="Trebuchet MS"/>
                <a:cs typeface="Trebuchet MS"/>
              </a:rPr>
              <a:t>pada  </a:t>
            </a:r>
            <a:r>
              <a:rPr sz="2800" spc="-140" dirty="0">
                <a:latin typeface="Trebuchet MS"/>
                <a:cs typeface="Trebuchet MS"/>
              </a:rPr>
              <a:t>keyboard </a:t>
            </a:r>
            <a:r>
              <a:rPr sz="2800" spc="80" dirty="0">
                <a:latin typeface="Trebuchet MS"/>
                <a:cs typeface="Trebuchet MS"/>
              </a:rPr>
              <a:t>PC </a:t>
            </a:r>
            <a:r>
              <a:rPr sz="2800" spc="-130" dirty="0">
                <a:latin typeface="Trebuchet MS"/>
                <a:cs typeface="Trebuchet MS"/>
              </a:rPr>
              <a:t>untuk </a:t>
            </a:r>
            <a:r>
              <a:rPr sz="2800" spc="-165" dirty="0">
                <a:latin typeface="Trebuchet MS"/>
                <a:cs typeface="Trebuchet MS"/>
              </a:rPr>
              <a:t>scanning</a:t>
            </a:r>
            <a:r>
              <a:rPr sz="2800" spc="-100" dirty="0">
                <a:latin typeface="Trebuchet MS"/>
                <a:cs typeface="Trebuchet MS"/>
              </a:rPr>
              <a:t> </a:t>
            </a:r>
            <a:r>
              <a:rPr sz="2800" spc="-150" dirty="0">
                <a:latin typeface="Trebuchet MS"/>
                <a:cs typeface="Trebuchet MS"/>
              </a:rPr>
              <a:t>tombol.</a:t>
            </a:r>
            <a:endParaRPr sz="2800">
              <a:latin typeface="Trebuchet MS"/>
              <a:cs typeface="Trebuchet MS"/>
            </a:endParaRPr>
          </a:p>
          <a:p>
            <a:pPr marL="295910" marR="508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110" dirty="0">
                <a:latin typeface="Trebuchet MS"/>
                <a:cs typeface="Trebuchet MS"/>
              </a:rPr>
              <a:t>Generasi </a:t>
            </a:r>
            <a:r>
              <a:rPr sz="2800" spc="-180" dirty="0">
                <a:latin typeface="Trebuchet MS"/>
                <a:cs typeface="Trebuchet MS"/>
              </a:rPr>
              <a:t>kedua </a:t>
            </a:r>
            <a:r>
              <a:rPr sz="2800" spc="-90" dirty="0">
                <a:latin typeface="Trebuchet MS"/>
                <a:cs typeface="Trebuchet MS"/>
              </a:rPr>
              <a:t>mikrokontroler </a:t>
            </a:r>
            <a:r>
              <a:rPr sz="2800" spc="-75" dirty="0">
                <a:latin typeface="Trebuchet MS"/>
                <a:cs typeface="Trebuchet MS"/>
              </a:rPr>
              <a:t>8 </a:t>
            </a:r>
            <a:r>
              <a:rPr sz="2800" spc="-180" dirty="0">
                <a:latin typeface="Trebuchet MS"/>
                <a:cs typeface="Trebuchet MS"/>
              </a:rPr>
              <a:t>bit </a:t>
            </a:r>
            <a:r>
              <a:rPr sz="2800" spc="-225" dirty="0">
                <a:latin typeface="Trebuchet MS"/>
                <a:cs typeface="Trebuchet MS"/>
              </a:rPr>
              <a:t>adalah </a:t>
            </a:r>
            <a:r>
              <a:rPr sz="2800" spc="-229" dirty="0">
                <a:latin typeface="Trebuchet MS"/>
                <a:cs typeface="Trebuchet MS"/>
              </a:rPr>
              <a:t>keluarga  </a:t>
            </a:r>
            <a:r>
              <a:rPr sz="2800" spc="-90" dirty="0">
                <a:latin typeface="Trebuchet MS"/>
                <a:cs typeface="Trebuchet MS"/>
              </a:rPr>
              <a:t>mikrokontroler </a:t>
            </a:r>
            <a:r>
              <a:rPr sz="2800" spc="-70" dirty="0">
                <a:latin typeface="Trebuchet MS"/>
                <a:cs typeface="Trebuchet MS"/>
              </a:rPr>
              <a:t>8051 </a:t>
            </a:r>
            <a:r>
              <a:rPr sz="2800" spc="-60" dirty="0">
                <a:latin typeface="Trebuchet MS"/>
                <a:cs typeface="Trebuchet MS"/>
              </a:rPr>
              <a:t>(MCS-51). </a:t>
            </a:r>
            <a:r>
              <a:rPr sz="2800" spc="-45" dirty="0">
                <a:latin typeface="Trebuchet MS"/>
                <a:cs typeface="Trebuchet MS"/>
              </a:rPr>
              <a:t>Chip </a:t>
            </a:r>
            <a:r>
              <a:rPr sz="2800" spc="-175" dirty="0">
                <a:latin typeface="Trebuchet MS"/>
                <a:cs typeface="Trebuchet MS"/>
              </a:rPr>
              <a:t>ini kemudian  dikembangkan </a:t>
            </a:r>
            <a:r>
              <a:rPr sz="2800" spc="-220" dirty="0">
                <a:latin typeface="Trebuchet MS"/>
                <a:cs typeface="Trebuchet MS"/>
              </a:rPr>
              <a:t>menjadi </a:t>
            </a:r>
            <a:r>
              <a:rPr sz="2800" spc="-180" dirty="0">
                <a:latin typeface="Trebuchet MS"/>
                <a:cs typeface="Trebuchet MS"/>
              </a:rPr>
              <a:t>beberapa </a:t>
            </a:r>
            <a:r>
              <a:rPr sz="2800" spc="-105" dirty="0">
                <a:latin typeface="Trebuchet MS"/>
                <a:cs typeface="Trebuchet MS"/>
              </a:rPr>
              <a:t>seri </a:t>
            </a:r>
            <a:r>
              <a:rPr sz="2800" spc="-185" dirty="0">
                <a:latin typeface="Trebuchet MS"/>
                <a:cs typeface="Trebuchet MS"/>
              </a:rPr>
              <a:t>dengan  berbagai kemampuan </a:t>
            </a:r>
            <a:r>
              <a:rPr sz="2800" spc="-130" dirty="0">
                <a:latin typeface="Trebuchet MS"/>
                <a:cs typeface="Trebuchet MS"/>
              </a:rPr>
              <a:t>seperti </a:t>
            </a:r>
            <a:r>
              <a:rPr sz="2800" spc="-140" dirty="0">
                <a:latin typeface="Trebuchet MS"/>
                <a:cs typeface="Trebuchet MS"/>
              </a:rPr>
              <a:t>8031, </a:t>
            </a:r>
            <a:r>
              <a:rPr sz="2800" spc="-65" dirty="0">
                <a:latin typeface="Trebuchet MS"/>
                <a:cs typeface="Trebuchet MS"/>
              </a:rPr>
              <a:t>80C31, </a:t>
            </a:r>
            <a:r>
              <a:rPr sz="2800" spc="20" dirty="0">
                <a:latin typeface="Trebuchet MS"/>
                <a:cs typeface="Trebuchet MS"/>
              </a:rPr>
              <a:t>8051AH  </a:t>
            </a:r>
            <a:r>
              <a:rPr sz="2800" spc="-185" dirty="0">
                <a:latin typeface="Trebuchet MS"/>
                <a:cs typeface="Trebuchet MS"/>
              </a:rPr>
              <a:t>dan</a:t>
            </a:r>
            <a:r>
              <a:rPr sz="2800" spc="-70" dirty="0">
                <a:latin typeface="Trebuchet MS"/>
                <a:cs typeface="Trebuchet MS"/>
              </a:rPr>
              <a:t> </a:t>
            </a:r>
            <a:r>
              <a:rPr sz="2800" spc="-140" dirty="0">
                <a:latin typeface="Trebuchet MS"/>
                <a:cs typeface="Trebuchet MS"/>
              </a:rPr>
              <a:t>8751.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61288" y="341375"/>
            <a:ext cx="6436360" cy="893444"/>
            <a:chOff x="1161288" y="341375"/>
            <a:chExt cx="6436360" cy="893444"/>
          </a:xfrm>
        </p:grpSpPr>
        <p:sp>
          <p:nvSpPr>
            <p:cNvPr id="3" name="object 3"/>
            <p:cNvSpPr/>
            <p:nvPr/>
          </p:nvSpPr>
          <p:spPr>
            <a:xfrm>
              <a:off x="1161288" y="341375"/>
              <a:ext cx="1720595" cy="89306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150363" y="341375"/>
              <a:ext cx="908303" cy="8930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327148" y="341375"/>
              <a:ext cx="5269992" cy="89306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14094" y="485978"/>
            <a:ext cx="573151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335" dirty="0"/>
              <a:t>Jenis-jenis</a:t>
            </a:r>
            <a:r>
              <a:rPr sz="4300" spc="-130" dirty="0"/>
              <a:t> </a:t>
            </a:r>
            <a:r>
              <a:rPr sz="4300" spc="-140" dirty="0"/>
              <a:t>mikrokontroler</a:t>
            </a:r>
            <a:endParaRPr sz="4300"/>
          </a:p>
        </p:txBody>
      </p:sp>
      <p:sp>
        <p:nvSpPr>
          <p:cNvPr id="7" name="object 7"/>
          <p:cNvSpPr txBox="1"/>
          <p:nvPr/>
        </p:nvSpPr>
        <p:spPr>
          <a:xfrm>
            <a:off x="1596389" y="1382013"/>
            <a:ext cx="7156450" cy="5119370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295910" marR="5080" indent="-283845">
              <a:lnSpc>
                <a:spcPct val="80000"/>
              </a:lnSpc>
              <a:spcBef>
                <a:spcPts val="765"/>
              </a:spcBef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160" dirty="0">
                <a:latin typeface="Trebuchet MS"/>
                <a:cs typeface="Trebuchet MS"/>
              </a:rPr>
              <a:t>Beberapa </a:t>
            </a:r>
            <a:r>
              <a:rPr sz="2800" spc="-165" dirty="0">
                <a:latin typeface="Trebuchet MS"/>
                <a:cs typeface="Trebuchet MS"/>
              </a:rPr>
              <a:t>perusahaan </a:t>
            </a:r>
            <a:r>
              <a:rPr sz="2800" spc="-185" dirty="0">
                <a:latin typeface="Trebuchet MS"/>
                <a:cs typeface="Trebuchet MS"/>
              </a:rPr>
              <a:t>membuat </a:t>
            </a:r>
            <a:r>
              <a:rPr sz="2800" spc="-175" dirty="0">
                <a:latin typeface="Trebuchet MS"/>
                <a:cs typeface="Trebuchet MS"/>
              </a:rPr>
              <a:t>varian </a:t>
            </a:r>
            <a:r>
              <a:rPr sz="2800" spc="-260" dirty="0">
                <a:latin typeface="Trebuchet MS"/>
                <a:cs typeface="Trebuchet MS"/>
              </a:rPr>
              <a:t>nya, </a:t>
            </a:r>
            <a:r>
              <a:rPr sz="2800" spc="-275" dirty="0">
                <a:latin typeface="Trebuchet MS"/>
                <a:cs typeface="Trebuchet MS"/>
              </a:rPr>
              <a:t>yaitu  </a:t>
            </a:r>
            <a:r>
              <a:rPr sz="2800" spc="-155" dirty="0">
                <a:latin typeface="Trebuchet MS"/>
                <a:cs typeface="Trebuchet MS"/>
              </a:rPr>
              <a:t>suatu </a:t>
            </a:r>
            <a:r>
              <a:rPr sz="2800" spc="-165" dirty="0">
                <a:latin typeface="Trebuchet MS"/>
                <a:cs typeface="Trebuchet MS"/>
              </a:rPr>
              <a:t>chip </a:t>
            </a:r>
            <a:r>
              <a:rPr sz="2800" spc="-200" dirty="0">
                <a:latin typeface="Trebuchet MS"/>
                <a:cs typeface="Trebuchet MS"/>
              </a:rPr>
              <a:t>yang </a:t>
            </a:r>
            <a:r>
              <a:rPr sz="2800" spc="-165" dirty="0">
                <a:latin typeface="Trebuchet MS"/>
                <a:cs typeface="Trebuchet MS"/>
              </a:rPr>
              <a:t>kompatibel </a:t>
            </a:r>
            <a:r>
              <a:rPr sz="2800" spc="-180" dirty="0">
                <a:latin typeface="Trebuchet MS"/>
                <a:cs typeface="Trebuchet MS"/>
              </a:rPr>
              <a:t>dengan </a:t>
            </a:r>
            <a:r>
              <a:rPr sz="2800" spc="-200" dirty="0">
                <a:latin typeface="Trebuchet MS"/>
                <a:cs typeface="Trebuchet MS"/>
              </a:rPr>
              <a:t>bahasa </a:t>
            </a:r>
            <a:r>
              <a:rPr sz="2800" spc="-185" dirty="0">
                <a:latin typeface="Trebuchet MS"/>
                <a:cs typeface="Trebuchet MS"/>
              </a:rPr>
              <a:t>dan  </a:t>
            </a:r>
            <a:r>
              <a:rPr sz="2800" spc="-165" dirty="0">
                <a:latin typeface="Trebuchet MS"/>
                <a:cs typeface="Trebuchet MS"/>
              </a:rPr>
              <a:t>fitur </a:t>
            </a:r>
            <a:r>
              <a:rPr sz="2800" spc="-70" dirty="0">
                <a:latin typeface="Trebuchet MS"/>
                <a:cs typeface="Trebuchet MS"/>
              </a:rPr>
              <a:t>8051 </a:t>
            </a:r>
            <a:r>
              <a:rPr sz="2800" spc="-190" dirty="0">
                <a:latin typeface="Trebuchet MS"/>
                <a:cs typeface="Trebuchet MS"/>
              </a:rPr>
              <a:t>ditambah </a:t>
            </a:r>
            <a:r>
              <a:rPr sz="2800" spc="-185" dirty="0">
                <a:latin typeface="Trebuchet MS"/>
                <a:cs typeface="Trebuchet MS"/>
              </a:rPr>
              <a:t>dengan kemampuan dan  </a:t>
            </a:r>
            <a:r>
              <a:rPr sz="2800" spc="-180" dirty="0">
                <a:latin typeface="Trebuchet MS"/>
                <a:cs typeface="Trebuchet MS"/>
              </a:rPr>
              <a:t>kemudahan</a:t>
            </a:r>
            <a:r>
              <a:rPr sz="2800" spc="-90" dirty="0">
                <a:latin typeface="Trebuchet MS"/>
                <a:cs typeface="Trebuchet MS"/>
              </a:rPr>
              <a:t> </a:t>
            </a:r>
            <a:r>
              <a:rPr sz="2800" spc="-145" dirty="0">
                <a:latin typeface="Trebuchet MS"/>
                <a:cs typeface="Trebuchet MS"/>
              </a:rPr>
              <a:t>khusus.</a:t>
            </a:r>
            <a:endParaRPr sz="2800">
              <a:latin typeface="Trebuchet MS"/>
              <a:cs typeface="Trebuchet MS"/>
            </a:endParaRPr>
          </a:p>
          <a:p>
            <a:pPr marL="295910" marR="323850" indent="-283845">
              <a:lnSpc>
                <a:spcPct val="80000"/>
              </a:lnSpc>
              <a:spcBef>
                <a:spcPts val="600"/>
              </a:spcBef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200" dirty="0">
                <a:latin typeface="Trebuchet MS"/>
                <a:cs typeface="Trebuchet MS"/>
              </a:rPr>
              <a:t>Salah </a:t>
            </a:r>
            <a:r>
              <a:rPr sz="2800" spc="-165" dirty="0">
                <a:latin typeface="Trebuchet MS"/>
                <a:cs typeface="Trebuchet MS"/>
              </a:rPr>
              <a:t>satu perusahaan </a:t>
            </a:r>
            <a:r>
              <a:rPr sz="2800" spc="-135" dirty="0">
                <a:latin typeface="Trebuchet MS"/>
                <a:cs typeface="Trebuchet MS"/>
              </a:rPr>
              <a:t>tersebut </a:t>
            </a:r>
            <a:r>
              <a:rPr sz="2800" spc="-225" dirty="0">
                <a:latin typeface="Trebuchet MS"/>
                <a:cs typeface="Trebuchet MS"/>
              </a:rPr>
              <a:t>adalah </a:t>
            </a:r>
            <a:r>
              <a:rPr sz="2800" spc="-80" dirty="0">
                <a:latin typeface="Trebuchet MS"/>
                <a:cs typeface="Trebuchet MS"/>
              </a:rPr>
              <a:t>ATMEL  </a:t>
            </a:r>
            <a:r>
              <a:rPr sz="2800" spc="-185" dirty="0">
                <a:latin typeface="Trebuchet MS"/>
                <a:cs typeface="Trebuchet MS"/>
              </a:rPr>
              <a:t>dengan </a:t>
            </a:r>
            <a:r>
              <a:rPr sz="2800" spc="-130" dirty="0">
                <a:latin typeface="Trebuchet MS"/>
                <a:cs typeface="Trebuchet MS"/>
              </a:rPr>
              <a:t>produknya seperti </a:t>
            </a:r>
            <a:r>
              <a:rPr sz="2800" spc="-50" dirty="0">
                <a:latin typeface="Trebuchet MS"/>
                <a:cs typeface="Trebuchet MS"/>
              </a:rPr>
              <a:t>AT89C51,  </a:t>
            </a:r>
            <a:r>
              <a:rPr sz="2800" spc="-55" dirty="0">
                <a:latin typeface="Trebuchet MS"/>
                <a:cs typeface="Trebuchet MS"/>
              </a:rPr>
              <a:t>AT89C2051,</a:t>
            </a:r>
            <a:r>
              <a:rPr sz="2800" spc="-665" dirty="0">
                <a:latin typeface="Trebuchet MS"/>
                <a:cs typeface="Trebuchet MS"/>
              </a:rPr>
              <a:t> </a:t>
            </a:r>
            <a:r>
              <a:rPr sz="2800" spc="-95" dirty="0">
                <a:latin typeface="Trebuchet MS"/>
                <a:cs typeface="Trebuchet MS"/>
              </a:rPr>
              <a:t>AT89S51.</a:t>
            </a:r>
            <a:endParaRPr sz="2800">
              <a:latin typeface="Trebuchet MS"/>
              <a:cs typeface="Trebuchet MS"/>
            </a:endParaRPr>
          </a:p>
          <a:p>
            <a:pPr marL="295910" marR="454025" indent="-283845">
              <a:lnSpc>
                <a:spcPct val="80000"/>
              </a:lnSpc>
              <a:spcBef>
                <a:spcPts val="600"/>
              </a:spcBef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210" dirty="0">
                <a:latin typeface="Trebuchet MS"/>
                <a:cs typeface="Trebuchet MS"/>
              </a:rPr>
              <a:t>Pada </a:t>
            </a:r>
            <a:r>
              <a:rPr sz="2800" spc="-160" dirty="0">
                <a:latin typeface="Trebuchet MS"/>
                <a:cs typeface="Trebuchet MS"/>
              </a:rPr>
              <a:t>chip-chip </a:t>
            </a:r>
            <a:r>
              <a:rPr sz="2800" spc="-135" dirty="0">
                <a:latin typeface="Trebuchet MS"/>
                <a:cs typeface="Trebuchet MS"/>
              </a:rPr>
              <a:t>tersebut </a:t>
            </a:r>
            <a:r>
              <a:rPr sz="2800" spc="-150" dirty="0">
                <a:latin typeface="Trebuchet MS"/>
                <a:cs typeface="Trebuchet MS"/>
              </a:rPr>
              <a:t>sudah </a:t>
            </a:r>
            <a:r>
              <a:rPr sz="2800" spc="-185" dirty="0">
                <a:latin typeface="Trebuchet MS"/>
                <a:cs typeface="Trebuchet MS"/>
              </a:rPr>
              <a:t>terdapat </a:t>
            </a:r>
            <a:r>
              <a:rPr sz="2800" spc="-254" dirty="0">
                <a:latin typeface="Trebuchet MS"/>
                <a:cs typeface="Trebuchet MS"/>
              </a:rPr>
              <a:t>Flash  </a:t>
            </a:r>
            <a:r>
              <a:rPr sz="2800" spc="165" dirty="0">
                <a:latin typeface="Trebuchet MS"/>
                <a:cs typeface="Trebuchet MS"/>
              </a:rPr>
              <a:t>ROM </a:t>
            </a:r>
            <a:r>
              <a:rPr sz="2800" spc="-195" dirty="0">
                <a:latin typeface="Trebuchet MS"/>
                <a:cs typeface="Trebuchet MS"/>
              </a:rPr>
              <a:t>yang </a:t>
            </a:r>
            <a:r>
              <a:rPr sz="2800" spc="-150" dirty="0">
                <a:latin typeface="Trebuchet MS"/>
                <a:cs typeface="Trebuchet MS"/>
              </a:rPr>
              <a:t>disebut </a:t>
            </a:r>
            <a:r>
              <a:rPr sz="2800" spc="50" dirty="0">
                <a:latin typeface="Trebuchet MS"/>
                <a:cs typeface="Trebuchet MS"/>
              </a:rPr>
              <a:t>PEROM </a:t>
            </a:r>
            <a:r>
              <a:rPr sz="2800" spc="-150" dirty="0">
                <a:latin typeface="Trebuchet MS"/>
                <a:cs typeface="Trebuchet MS"/>
              </a:rPr>
              <a:t>(Programmable  </a:t>
            </a:r>
            <a:r>
              <a:rPr sz="2800" spc="-160" dirty="0">
                <a:latin typeface="Trebuchet MS"/>
                <a:cs typeface="Trebuchet MS"/>
              </a:rPr>
              <a:t>Erasable </a:t>
            </a:r>
            <a:r>
              <a:rPr sz="2800" spc="-135" dirty="0">
                <a:latin typeface="Trebuchet MS"/>
                <a:cs typeface="Trebuchet MS"/>
              </a:rPr>
              <a:t>Read </a:t>
            </a:r>
            <a:r>
              <a:rPr sz="2800" spc="-35" dirty="0">
                <a:latin typeface="Trebuchet MS"/>
                <a:cs typeface="Trebuchet MS"/>
              </a:rPr>
              <a:t>Only</a:t>
            </a:r>
            <a:r>
              <a:rPr sz="2800" spc="60" dirty="0">
                <a:latin typeface="Trebuchet MS"/>
                <a:cs typeface="Trebuchet MS"/>
              </a:rPr>
              <a:t> </a:t>
            </a:r>
            <a:r>
              <a:rPr sz="2800" spc="-90" dirty="0">
                <a:latin typeface="Trebuchet MS"/>
                <a:cs typeface="Trebuchet MS"/>
              </a:rPr>
              <a:t>Memory).</a:t>
            </a:r>
            <a:endParaRPr sz="2800">
              <a:latin typeface="Trebuchet MS"/>
              <a:cs typeface="Trebuchet MS"/>
            </a:endParaRPr>
          </a:p>
          <a:p>
            <a:pPr marL="295910" marR="230504" indent="-283845">
              <a:lnSpc>
                <a:spcPct val="80000"/>
              </a:lnSpc>
              <a:spcBef>
                <a:spcPts val="605"/>
              </a:spcBef>
              <a:buClr>
                <a:srgbClr val="3891A7"/>
              </a:buClr>
              <a:buSzPct val="80357"/>
              <a:buFont typeface="Arial"/>
              <a:buChar char=""/>
              <a:tabLst>
                <a:tab pos="296545" algn="l"/>
              </a:tabLst>
            </a:pPr>
            <a:r>
              <a:rPr sz="2800" spc="-110" dirty="0">
                <a:latin typeface="Trebuchet MS"/>
                <a:cs typeface="Trebuchet MS"/>
              </a:rPr>
              <a:t>Generasi </a:t>
            </a:r>
            <a:r>
              <a:rPr sz="2800" spc="-204" dirty="0">
                <a:latin typeface="Trebuchet MS"/>
                <a:cs typeface="Trebuchet MS"/>
              </a:rPr>
              <a:t>ketiga </a:t>
            </a:r>
            <a:r>
              <a:rPr sz="2800" spc="-225" dirty="0">
                <a:latin typeface="Trebuchet MS"/>
                <a:cs typeface="Trebuchet MS"/>
              </a:rPr>
              <a:t>adalah </a:t>
            </a:r>
            <a:r>
              <a:rPr sz="2800" spc="-90" dirty="0">
                <a:latin typeface="Trebuchet MS"/>
                <a:cs typeface="Trebuchet MS"/>
              </a:rPr>
              <a:t>mikrokontroler </a:t>
            </a:r>
            <a:r>
              <a:rPr sz="2800" spc="-170" dirty="0">
                <a:latin typeface="Trebuchet MS"/>
                <a:cs typeface="Trebuchet MS"/>
              </a:rPr>
              <a:t>16-bit,  </a:t>
            </a:r>
            <a:r>
              <a:rPr sz="2800" spc="-105" dirty="0">
                <a:latin typeface="Trebuchet MS"/>
                <a:cs typeface="Trebuchet MS"/>
              </a:rPr>
              <a:t>seri </a:t>
            </a:r>
            <a:r>
              <a:rPr sz="2800" spc="25" dirty="0">
                <a:latin typeface="Trebuchet MS"/>
                <a:cs typeface="Trebuchet MS"/>
              </a:rPr>
              <a:t>MCS-96 </a:t>
            </a:r>
            <a:r>
              <a:rPr sz="2800" spc="-195" dirty="0">
                <a:latin typeface="Trebuchet MS"/>
                <a:cs typeface="Trebuchet MS"/>
              </a:rPr>
              <a:t>yang </a:t>
            </a:r>
            <a:r>
              <a:rPr sz="2800" spc="-215" dirty="0">
                <a:latin typeface="Trebuchet MS"/>
                <a:cs typeface="Trebuchet MS"/>
              </a:rPr>
              <a:t>dapat </a:t>
            </a:r>
            <a:r>
              <a:rPr sz="2800" spc="-175" dirty="0">
                <a:latin typeface="Trebuchet MS"/>
                <a:cs typeface="Trebuchet MS"/>
              </a:rPr>
              <a:t>melakukan </a:t>
            </a:r>
            <a:r>
              <a:rPr sz="2800" spc="-120" dirty="0">
                <a:latin typeface="Trebuchet MS"/>
                <a:cs typeface="Trebuchet MS"/>
              </a:rPr>
              <a:t>operasi </a:t>
            </a:r>
            <a:r>
              <a:rPr sz="2800" spc="-75" dirty="0">
                <a:latin typeface="Trebuchet MS"/>
                <a:cs typeface="Trebuchet MS"/>
              </a:rPr>
              <a:t>16  </a:t>
            </a:r>
            <a:r>
              <a:rPr sz="2800" spc="-180" dirty="0">
                <a:latin typeface="Trebuchet MS"/>
                <a:cs typeface="Trebuchet MS"/>
              </a:rPr>
              <a:t>bit </a:t>
            </a:r>
            <a:r>
              <a:rPr sz="2800" spc="-185" dirty="0">
                <a:latin typeface="Trebuchet MS"/>
                <a:cs typeface="Trebuchet MS"/>
              </a:rPr>
              <a:t>dengan kemampuan dan </a:t>
            </a:r>
            <a:r>
              <a:rPr sz="2800" spc="-190" dirty="0">
                <a:latin typeface="Trebuchet MS"/>
                <a:cs typeface="Trebuchet MS"/>
              </a:rPr>
              <a:t>kecepatan </a:t>
            </a:r>
            <a:r>
              <a:rPr sz="2800" spc="-80" dirty="0">
                <a:latin typeface="Trebuchet MS"/>
                <a:cs typeface="Trebuchet MS"/>
              </a:rPr>
              <a:t>proses  </a:t>
            </a:r>
            <a:r>
              <a:rPr sz="2800" spc="-195" dirty="0">
                <a:latin typeface="Trebuchet MS"/>
                <a:cs typeface="Trebuchet MS"/>
              </a:rPr>
              <a:t>yang</a:t>
            </a:r>
            <a:r>
              <a:rPr sz="2800" spc="-75" dirty="0">
                <a:latin typeface="Trebuchet MS"/>
                <a:cs typeface="Trebuchet MS"/>
              </a:rPr>
              <a:t> </a:t>
            </a:r>
            <a:r>
              <a:rPr sz="2800" spc="-190" dirty="0">
                <a:latin typeface="Trebuchet MS"/>
                <a:cs typeface="Trebuchet MS"/>
              </a:rPr>
              <a:t>ditingkatkan.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682</Words>
  <Application>Microsoft Office PowerPoint</Application>
  <PresentationFormat>On-screen Show (4:3)</PresentationFormat>
  <Paragraphs>76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Trebuchet MS</vt:lpstr>
      <vt:lpstr>Office Theme</vt:lpstr>
      <vt:lpstr>SMK Multimedia </vt:lpstr>
      <vt:lpstr>Mikrokontroler</vt:lpstr>
      <vt:lpstr>Mikrokontroler</vt:lpstr>
      <vt:lpstr>Contoh sistem yang dikendalikan mikrokontroler</vt:lpstr>
      <vt:lpstr>PowerPoint Presentation</vt:lpstr>
      <vt:lpstr>Ciri-ciri khas mikrokontroler</vt:lpstr>
      <vt:lpstr>Mikrokontroler memiliki karakteristik  sebagai berikut:</vt:lpstr>
      <vt:lpstr>Jenis-jenis mikrokontroler</vt:lpstr>
      <vt:lpstr>Jenis-jenis mikrokontroler</vt:lpstr>
      <vt:lpstr>Pemrograman mikrokontroler</vt:lpstr>
      <vt:lpstr>Mikrokontroller AVR type ATMega  8535</vt:lpstr>
      <vt:lpstr>KETERANGAN</vt:lpstr>
      <vt:lpstr>Konfigurasi Pin ATMega8535 Sumber dari data book mikrokontroler ATM</vt:lpstr>
      <vt:lpstr>KETERANGAN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SENSOR</dc:title>
  <dc:creator>Armada 100S</dc:creator>
  <cp:lastModifiedBy>Hp</cp:lastModifiedBy>
  <cp:revision>1</cp:revision>
  <dcterms:created xsi:type="dcterms:W3CDTF">2021-01-07T06:45:03Z</dcterms:created>
  <dcterms:modified xsi:type="dcterms:W3CDTF">2021-01-07T06:48:13Z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2010-03-29T00:00:00Z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2021-01-07T00:00:00Z</vt:filetime>
  </property>
</Properties>
</file>