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21"/>
  </p:notesMasterIdLst>
  <p:handoutMasterIdLst>
    <p:handoutMasterId r:id="rId22"/>
  </p:handoutMasterIdLst>
  <p:sldIdLst>
    <p:sldId id="257" r:id="rId5"/>
    <p:sldId id="258" r:id="rId6"/>
    <p:sldId id="262" r:id="rId7"/>
    <p:sldId id="259" r:id="rId8"/>
    <p:sldId id="260" r:id="rId9"/>
    <p:sldId id="261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1536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319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7B527-9545-4A18-82C6-985C2D673EE0}" type="datetimeFigureOut">
              <a:rPr lang="en-US" smtClean="0"/>
              <a:t>09-Jan-21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BD15E-A83F-499B-AE2F-72149146B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39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2A402-9AEC-46CD-BFFB-8C45353B9417}" type="datetimeFigureOut">
              <a:rPr lang="en-US" smtClean="0"/>
              <a:t>09-Jan-21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6FFF6-EFF5-46FA-B62C-F141E1274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67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6FFF6-EFF5-46FA-B62C-F141E1274D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29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1179705"/>
            <a:ext cx="9875520" cy="1472184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2669871"/>
            <a:ext cx="9875520" cy="1752600"/>
          </a:xfrm>
          <a:prstGeom prst="rect">
            <a:avLst/>
          </a:prstGeom>
        </p:spPr>
        <p:txBody>
          <a:bodyPr tIns="0"/>
          <a:lstStyle>
            <a:lvl1pPr marL="27432" indent="0" algn="ctr">
              <a:buNone/>
              <a:defRPr sz="26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22ED8DFF-AC58-4CE1-95FC-5B760807040E}" type="datetime1">
              <a:rPr lang="en-US" smtClean="0"/>
              <a:t>09-Jan-21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2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AA3D4F3E-03CF-4020-A455-976DE93B6CFF}" type="datetime1">
              <a:rPr lang="en-US" smtClean="0"/>
              <a:t>09-Jan-21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7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  <a:prstGeom prst="rect">
            <a:avLst/>
          </a:prstGeo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3AB81425-5192-475F-8F5F-48429B4F668B}" type="datetime1">
              <a:rPr lang="en-US" smtClean="0"/>
              <a:t>09-Jan-21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5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C83E6289-67AB-48EA-B8F2-7F8C3C839FC8}" type="datetime1">
              <a:rPr lang="en-US" smtClean="0"/>
              <a:t>09-Jan-21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8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  <p15:guide id="2" pos="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600325"/>
            <a:ext cx="8534400" cy="2286000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066800"/>
            <a:ext cx="8534400" cy="1509712"/>
          </a:xfrm>
          <a:prstGeom prst="rect">
            <a:avLst/>
          </a:prstGeo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CD27007B-A0CB-4CB0-A72F-D015643D8A50}" type="datetime1">
              <a:rPr lang="en-US" smtClean="0"/>
              <a:t>09-Jan-21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15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  <a:prstGeom prst="rect">
            <a:avLst/>
          </a:prstGeo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7AF78760-02B0-4343-9B36-9B01060F90A6}" type="datetime1">
              <a:rPr lang="en-US" smtClean="0"/>
              <a:t>09-Jan-21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51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  <a:prstGeom prst="rect">
            <a:avLst/>
          </a:prstGeo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prstGeom prst="rect">
            <a:avLst/>
          </a:prstGeom>
          <a:noFill/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1">
                <a:solidFill>
                  <a:schemeClr val="accent1">
                    <a:lumMod val="50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prstGeom prst="rect">
            <a:avLst/>
          </a:prstGeom>
          <a:noFill/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1">
                <a:solidFill>
                  <a:schemeClr val="accent1">
                    <a:lumMod val="50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D6103C8C-96CC-4988-9A76-A97C68B37C96}" type="datetime1">
              <a:rPr lang="en-US" smtClean="0"/>
              <a:t>09-Jan-21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93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  <a:prstGeom prst="rect">
            <a:avLst/>
          </a:prstGeo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19A6AA83-E69F-4B8F-8330-2B08940C21DF}" type="datetime1">
              <a:rPr lang="en-US" smtClean="0"/>
              <a:t>09-Jan-21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65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0C32B54B-DAC7-463C-B2D9-3A5324E66E07}" type="datetime1">
              <a:rPr lang="en-US" smtClean="0"/>
              <a:t>09-Jan-21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7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  <a:prstGeom prst="rect">
            <a:avLst/>
          </a:prstGeo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FABC3EB9-8141-418F-8EFF-9A68D158E203}" type="datetime1">
              <a:rPr lang="en-US" smtClean="0"/>
              <a:t>09-Jan-21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46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Rectangle 1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2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EE203F9F-5B53-4206-BA20-257056A7933C}" type="datetime1">
              <a:rPr lang="en-US" smtClean="0"/>
              <a:t>09-Jan-21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5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7148" y="-54"/>
            <a:ext cx="12188952" cy="6858054"/>
            <a:chOff x="7148" y="-54"/>
            <a:chExt cx="12188952" cy="6858054"/>
          </a:xfrm>
        </p:grpSpPr>
        <p:sp>
          <p:nvSpPr>
            <p:cNvPr id="4" name="Rectangle 3"/>
            <p:cNvSpPr/>
            <p:nvPr/>
          </p:nvSpPr>
          <p:spPr>
            <a:xfrm>
              <a:off x="7148" y="0"/>
              <a:ext cx="12188952" cy="6858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 bwMode="invGray">
            <a:xfrm>
              <a:off x="1473566" y="-54"/>
              <a:ext cx="96070" cy="6858054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 w="25400" cap="rnd" cmpd="sng" algn="ctr">
              <a:noFill/>
              <a:prstDash val="solid"/>
            </a:ln>
            <a:effectLst>
              <a:outerShdw blurRad="38550" dist="38000" dir="10800000" algn="tl" rotWithShape="0">
                <a:schemeClr val="bg2">
                  <a:shade val="20000"/>
                  <a:satMod val="110000"/>
                  <a:alpha val="25000"/>
                </a:scheme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latinLnBrk="0" hangingPunct="1"/>
              <a:endParaRPr kumimoji="0" lang="en-US" sz="1800"/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48" y="0"/>
              <a:ext cx="1495425" cy="6858000"/>
            </a:xfrm>
            <a:prstGeom prst="rect">
              <a:avLst/>
            </a:prstGeom>
          </p:spPr>
        </p:pic>
      </p:grpSp>
      <p:sp>
        <p:nvSpPr>
          <p:cNvPr id="16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8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051F468-2565-4472-9079-46A542F179AB}" type="datetime1">
              <a:rPr lang="en-US" smtClean="0"/>
              <a:pPr/>
              <a:t>09-Jan-21</a:t>
            </a:fld>
            <a:endParaRPr lang="en-US"/>
          </a:p>
        </p:txBody>
      </p:sp>
      <p:sp>
        <p:nvSpPr>
          <p:cNvPr id="19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100">
                <a:solidFill>
                  <a:schemeClr val="tx2"/>
                </a:solidFill>
                <a:effectLst/>
              </a:defRPr>
            </a:lvl1pPr>
            <a:extLst/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20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100">
                <a:solidFill>
                  <a:schemeClr val="tx2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03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1" kern="1200">
          <a:solidFill>
            <a:schemeClr val="accent2">
              <a:lumMod val="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>
            <a:lumMod val="50000"/>
          </a:schemeClr>
        </a:buClr>
        <a:buSzPct val="80000"/>
        <a:buFont typeface="Wingdings 2"/>
        <a:buChar char=""/>
        <a:defRPr kumimoji="0" sz="3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>
            <a:lumMod val="50000"/>
          </a:schemeClr>
        </a:buClr>
        <a:buFont typeface="Verdana"/>
        <a:buChar char="◦"/>
        <a:defRPr kumimoji="0" sz="2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>
            <a:lumMod val="75000"/>
          </a:schemeClr>
        </a:buClr>
        <a:buFont typeface="Wingdings 2"/>
        <a:buChar char=""/>
        <a:defRPr kumimoji="0" sz="24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>
            <a:lumMod val="75000"/>
          </a:schemeClr>
        </a:buClr>
        <a:buFont typeface="Wingdings 2"/>
        <a:buChar char=""/>
        <a:defRPr kumimoji="0"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>
            <a:lumMod val="75000"/>
          </a:schemeClr>
        </a:buClr>
        <a:buFont typeface="Wingdings 2"/>
        <a:buChar char=""/>
        <a:defRPr kumimoji="0"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7512" userDrawn="1">
          <p15:clr>
            <a:srgbClr val="F26B43"/>
          </p15:clr>
        </p15:guide>
        <p15:guide id="3" pos="1176" userDrawn="1">
          <p15:clr>
            <a:srgbClr val="F26B43"/>
          </p15:clr>
        </p15:guide>
        <p15:guide id="4" orient="horz" pos="3936" userDrawn="1">
          <p15:clr>
            <a:srgbClr val="F26B43"/>
          </p15:clr>
        </p15:guide>
        <p15:guide id="5" orient="horz" pos="888" userDrawn="1">
          <p15:clr>
            <a:srgbClr val="F26B43"/>
          </p15:clr>
        </p15:guide>
        <p15:guide id="6" orient="horz" pos="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Animasi</a:t>
            </a:r>
            <a:r>
              <a:rPr lang="en-US" dirty="0"/>
              <a:t> 3D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Deslian MF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90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e. </a:t>
            </a:r>
            <a:r>
              <a:rPr lang="en-US" dirty="0" smtClean="0"/>
              <a:t>Live-action/animation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3" y="1523999"/>
            <a:ext cx="9486673" cy="4954621"/>
          </a:xfrm>
        </p:spPr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digambar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film </a:t>
            </a:r>
            <a:r>
              <a:rPr lang="en-US" dirty="0" err="1"/>
              <a:t>animasi</a:t>
            </a:r>
            <a:r>
              <a:rPr lang="en-US" dirty="0"/>
              <a:t>.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difilmkan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background </a:t>
            </a:r>
            <a:r>
              <a:rPr lang="en-US" dirty="0" err="1"/>
              <a:t>nyata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915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 </a:t>
            </a:r>
            <a:r>
              <a:rPr lang="en-US" dirty="0" smtClean="0"/>
              <a:t>Rendering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3999"/>
            <a:ext cx="9622860" cy="4682247"/>
          </a:xfrm>
        </p:spPr>
        <p:txBody>
          <a:bodyPr/>
          <a:lstStyle/>
          <a:p>
            <a:r>
              <a:rPr lang="en-US" dirty="0" smtClean="0"/>
              <a:t>Proses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animasi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rendering. </a:t>
            </a:r>
            <a:r>
              <a:rPr lang="en-US" dirty="0" err="1"/>
              <a:t>Semua</a:t>
            </a:r>
            <a:r>
              <a:rPr lang="en-US" dirty="0"/>
              <a:t> data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modeling </a:t>
            </a:r>
            <a:r>
              <a:rPr lang="en-US" dirty="0" err="1"/>
              <a:t>dan</a:t>
            </a:r>
            <a:r>
              <a:rPr lang="en-US" dirty="0"/>
              <a:t> animation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diterjemaahkan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output.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956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Animasi</a:t>
            </a:r>
            <a:r>
              <a:rPr lang="en-US" dirty="0"/>
              <a:t> </a:t>
            </a:r>
            <a:r>
              <a:rPr lang="en-US" dirty="0" smtClean="0"/>
              <a:t>3D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144" y="1417320"/>
            <a:ext cx="8357884" cy="5035990"/>
          </a:xfrm>
        </p:spPr>
      </p:pic>
    </p:spTree>
    <p:extLst>
      <p:ext uri="{BB962C8B-B14F-4D97-AF65-F5344CB8AC3E}">
        <p14:creationId xmlns:p14="http://schemas.microsoft.com/office/powerpoint/2010/main" val="494559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55777" y="395591"/>
            <a:ext cx="8903013" cy="4468238"/>
          </a:xfrm>
        </p:spPr>
        <p:txBody>
          <a:bodyPr/>
          <a:lstStyle/>
          <a:p>
            <a:r>
              <a:rPr lang="en-US" dirty="0" err="1"/>
              <a:t>Animasi</a:t>
            </a:r>
            <a:r>
              <a:rPr lang="en-US" dirty="0"/>
              <a:t> 3D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yang </a:t>
            </a:r>
            <a:r>
              <a:rPr lang="en-US" dirty="0" err="1"/>
              <a:t>dikelompokkan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. </a:t>
            </a:r>
            <a:r>
              <a:rPr lang="en-US" dirty="0" err="1"/>
              <a:t>Berikut</a:t>
            </a:r>
            <a:r>
              <a:rPr lang="en-US" dirty="0"/>
              <a:t> 3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animasi</a:t>
            </a:r>
            <a:r>
              <a:rPr lang="en-US" dirty="0"/>
              <a:t> 3D.</a:t>
            </a:r>
          </a:p>
        </p:txBody>
      </p:sp>
    </p:spTree>
    <p:extLst>
      <p:ext uri="{BB962C8B-B14F-4D97-AF65-F5344CB8AC3E}">
        <p14:creationId xmlns:p14="http://schemas.microsoft.com/office/powerpoint/2010/main" val="365364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1. </a:t>
            </a:r>
            <a:r>
              <a:rPr lang="en-US" dirty="0" err="1"/>
              <a:t>Animasi</a:t>
            </a:r>
            <a:r>
              <a:rPr lang="en-US" dirty="0"/>
              <a:t> </a:t>
            </a:r>
            <a:r>
              <a:rPr lang="en-US" dirty="0" err="1"/>
              <a:t>Boneka</a:t>
            </a:r>
            <a:r>
              <a:rPr lang="en-US" dirty="0"/>
              <a:t> (Puppet Animation)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10277856" cy="4770120"/>
          </a:xfrm>
        </p:spPr>
        <p:txBody>
          <a:bodyPr>
            <a:normAutofit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animasi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objek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boneka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figur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Objeknya</a:t>
            </a:r>
            <a:r>
              <a:rPr lang="en-US" dirty="0"/>
              <a:t> </a:t>
            </a:r>
            <a:r>
              <a:rPr lang="en-US" dirty="0" err="1"/>
              <a:t>terbuat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lentur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digerakkan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pemotretan</a:t>
            </a:r>
            <a:r>
              <a:rPr lang="en-US" dirty="0"/>
              <a:t> </a:t>
            </a:r>
            <a:r>
              <a:rPr lang="en-US" dirty="0" err="1"/>
              <a:t>bingkai</a:t>
            </a:r>
            <a:r>
              <a:rPr lang="en-US" dirty="0"/>
              <a:t> per </a:t>
            </a:r>
            <a:r>
              <a:rPr lang="en-US" dirty="0" err="1"/>
              <a:t>bingkai</a:t>
            </a:r>
            <a:r>
              <a:rPr lang="en-US" dirty="0"/>
              <a:t>.</a:t>
            </a:r>
          </a:p>
          <a:p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kayu</a:t>
            </a:r>
            <a:r>
              <a:rPr lang="en-US" dirty="0"/>
              <a:t> yang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diukir</a:t>
            </a:r>
            <a:r>
              <a:rPr lang="en-US" dirty="0"/>
              <a:t>, </a:t>
            </a:r>
            <a:r>
              <a:rPr lang="en-US" dirty="0" err="1"/>
              <a:t>kertas</a:t>
            </a:r>
            <a:r>
              <a:rPr lang="en-US" dirty="0"/>
              <a:t>, </a:t>
            </a:r>
            <a:r>
              <a:rPr lang="en-US" dirty="0" err="1"/>
              <a:t>lilin</a:t>
            </a:r>
            <a:r>
              <a:rPr lang="en-US" dirty="0"/>
              <a:t>, </a:t>
            </a:r>
            <a:r>
              <a:rPr lang="en-US" dirty="0" err="1"/>
              <a:t>kain</a:t>
            </a:r>
            <a:r>
              <a:rPr lang="en-US" dirty="0"/>
              <a:t>,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lempung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, </a:t>
            </a:r>
            <a:r>
              <a:rPr lang="en-US" dirty="0" err="1"/>
              <a:t>agas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418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2. </a:t>
            </a:r>
            <a:r>
              <a:rPr lang="en-US" dirty="0" err="1"/>
              <a:t>Animasi</a:t>
            </a:r>
            <a:r>
              <a:rPr lang="en-US" dirty="0"/>
              <a:t> </a:t>
            </a:r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3" y="1524000"/>
            <a:ext cx="9272665" cy="4663440"/>
          </a:xfrm>
        </p:spPr>
        <p:txBody>
          <a:bodyPr/>
          <a:lstStyle/>
          <a:p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animasi</a:t>
            </a:r>
            <a:r>
              <a:rPr lang="en-US" dirty="0"/>
              <a:t> 3D yang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boneka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sejenisnya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bentuk-bentuk</a:t>
            </a:r>
            <a:r>
              <a:rPr lang="en-US" dirty="0"/>
              <a:t> </a:t>
            </a:r>
            <a:r>
              <a:rPr lang="en-US" dirty="0" err="1"/>
              <a:t>abstrak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bola, </a:t>
            </a:r>
            <a:r>
              <a:rPr lang="en-US" dirty="0" err="1"/>
              <a:t>kubus</a:t>
            </a:r>
            <a:r>
              <a:rPr lang="en-US" dirty="0"/>
              <a:t>, </a:t>
            </a:r>
            <a:r>
              <a:rPr lang="en-US" dirty="0" err="1"/>
              <a:t>balok</a:t>
            </a:r>
            <a:r>
              <a:rPr lang="en-US" dirty="0"/>
              <a:t>, </a:t>
            </a:r>
            <a:r>
              <a:rPr lang="en-US" dirty="0" err="1"/>
              <a:t>prisma</a:t>
            </a:r>
            <a:r>
              <a:rPr lang="en-US" dirty="0"/>
              <a:t>, </a:t>
            </a:r>
            <a:r>
              <a:rPr lang="en-US" dirty="0" err="1"/>
              <a:t>silinder</a:t>
            </a:r>
            <a:r>
              <a:rPr lang="en-US" dirty="0"/>
              <a:t>, </a:t>
            </a:r>
            <a:r>
              <a:rPr lang="en-US" dirty="0" err="1"/>
              <a:t>piramida</a:t>
            </a:r>
            <a:r>
              <a:rPr lang="en-US" dirty="0"/>
              <a:t>, </a:t>
            </a:r>
            <a:r>
              <a:rPr lang="en-US" dirty="0" err="1"/>
              <a:t>kerucut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lain-lain.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45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dirty="0" err="1"/>
              <a:t>Animasi</a:t>
            </a:r>
            <a:r>
              <a:rPr lang="en-US" dirty="0"/>
              <a:t> </a:t>
            </a:r>
            <a:r>
              <a:rPr lang="en-US" dirty="0" err="1"/>
              <a:t>Pixilasi</a:t>
            </a:r>
            <a:r>
              <a:rPr lang="en-US" dirty="0"/>
              <a:t> (</a:t>
            </a:r>
            <a:r>
              <a:rPr lang="en-US" i="1" dirty="0"/>
              <a:t>pixilation)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3" y="1524000"/>
            <a:ext cx="9447763" cy="4798979"/>
          </a:xfrm>
        </p:spPr>
        <p:txBody>
          <a:bodyPr>
            <a:normAutofit/>
          </a:bodyPr>
          <a:lstStyle/>
          <a:p>
            <a:r>
              <a:rPr lang="en-US" dirty="0" err="1"/>
              <a:t>Animasi</a:t>
            </a:r>
            <a:r>
              <a:rPr lang="en-US" dirty="0"/>
              <a:t> </a:t>
            </a:r>
            <a:r>
              <a:rPr lang="en-US" dirty="0" err="1"/>
              <a:t>Pixilasi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animasi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 </a:t>
            </a:r>
            <a:r>
              <a:rPr lang="en-US" dirty="0" err="1"/>
              <a:t>Pixilasi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pemotretan</a:t>
            </a:r>
            <a:r>
              <a:rPr lang="en-US" dirty="0"/>
              <a:t>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berbuat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adegan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boneka</a:t>
            </a:r>
            <a:r>
              <a:rPr lang="en-US" dirty="0"/>
              <a:t>.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film </a:t>
            </a:r>
            <a:r>
              <a:rPr lang="en-US" dirty="0" err="1"/>
              <a:t>animasi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1598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Berikut</a:t>
            </a:r>
            <a:r>
              <a:rPr lang="en-US" dirty="0"/>
              <a:t> 3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animasi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dilalui</a:t>
            </a:r>
            <a:r>
              <a:rPr lang="en-US" dirty="0"/>
              <a:t> animator, </a:t>
            </a:r>
            <a:r>
              <a:rPr lang="en-US" dirty="0" err="1"/>
              <a:t>yakni</a:t>
            </a:r>
            <a:r>
              <a:rPr lang="en-US" dirty="0"/>
              <a:t>: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2076704" y="1722438"/>
            <a:ext cx="9997440" cy="4800600"/>
          </a:xfrm>
        </p:spPr>
        <p:txBody>
          <a:bodyPr>
            <a:normAutofit/>
          </a:bodyPr>
          <a:lstStyle/>
          <a:p>
            <a:r>
              <a:rPr lang="en-US" b="1" dirty="0"/>
              <a:t>1. </a:t>
            </a:r>
            <a:r>
              <a:rPr lang="en-US" b="1" dirty="0" smtClean="0"/>
              <a:t>Modeling</a:t>
            </a:r>
          </a:p>
          <a:p>
            <a:pPr marL="82296" indent="0">
              <a:buNone/>
            </a:pP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dilalui</a:t>
            </a:r>
            <a:r>
              <a:rPr lang="en-US" dirty="0"/>
              <a:t>. </a:t>
            </a:r>
            <a:r>
              <a:rPr lang="en-US" dirty="0" err="1"/>
              <a:t>Kedua</a:t>
            </a:r>
            <a:r>
              <a:rPr lang="en-US" dirty="0"/>
              <a:t> proses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1501" y="3335517"/>
            <a:ext cx="4756117" cy="3187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600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a. </a:t>
            </a:r>
            <a:r>
              <a:rPr lang="en-US" dirty="0" smtClean="0"/>
              <a:t>Solid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Solid </a:t>
            </a:r>
            <a:r>
              <a:rPr lang="en-US" dirty="0" err="1"/>
              <a:t>merupakan</a:t>
            </a:r>
            <a:r>
              <a:rPr lang="en-US" dirty="0"/>
              <a:t> model yang </a:t>
            </a:r>
            <a:r>
              <a:rPr lang="en-US" dirty="0" err="1"/>
              <a:t>mencirikan</a:t>
            </a:r>
            <a:r>
              <a:rPr lang="en-US" dirty="0"/>
              <a:t> volume </a:t>
            </a:r>
            <a:r>
              <a:rPr lang="en-US" dirty="0" err="1"/>
              <a:t>objek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ditampilkan</a:t>
            </a:r>
            <a:r>
              <a:rPr lang="en-US" dirty="0"/>
              <a:t>. </a:t>
            </a:r>
            <a:r>
              <a:rPr lang="en-US" dirty="0" err="1"/>
              <a:t>Pembuatannya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dikarenakan</a:t>
            </a:r>
            <a:r>
              <a:rPr lang="en-US" dirty="0"/>
              <a:t> model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terlihat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. Model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simulasi-simulasi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visual ray tracking, CAD,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kontruksi</a:t>
            </a:r>
            <a:r>
              <a:rPr lang="en-US" dirty="0"/>
              <a:t> </a:t>
            </a:r>
            <a:r>
              <a:rPr lang="en-US" dirty="0" err="1"/>
              <a:t>geometri</a:t>
            </a:r>
            <a:r>
              <a:rPr lang="en-US" dirty="0"/>
              <a:t> solid.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64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 Shell / Boundary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Shell </a:t>
            </a:r>
            <a:r>
              <a:rPr lang="en-US" dirty="0"/>
              <a:t>/ Boundary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permukaan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. </a:t>
            </a:r>
            <a:r>
              <a:rPr lang="en-US" dirty="0" err="1"/>
              <a:t>Bukan</a:t>
            </a:r>
            <a:r>
              <a:rPr lang="en-US" dirty="0"/>
              <a:t> volume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cangkang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tipis.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model solid, model Shell / Boundary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gampang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dikerjakan</a:t>
            </a:r>
            <a:r>
              <a:rPr lang="en-US" dirty="0"/>
              <a:t>. Model </a:t>
            </a:r>
            <a:r>
              <a:rPr lang="en-US" dirty="0" err="1"/>
              <a:t>ini</a:t>
            </a:r>
            <a:r>
              <a:rPr lang="en-US" dirty="0"/>
              <a:t> paling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game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film.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041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Animation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063" y="2881196"/>
            <a:ext cx="9098645" cy="3636335"/>
          </a:xfr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9331030" cy="4663440"/>
          </a:xfrm>
        </p:spPr>
        <p:txBody>
          <a:bodyPr/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animation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yan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, </a:t>
            </a:r>
            <a:r>
              <a:rPr lang="en-US" dirty="0" err="1"/>
              <a:t>antara</a:t>
            </a:r>
            <a:r>
              <a:rPr lang="en-US" dirty="0"/>
              <a:t> lain:</a:t>
            </a:r>
          </a:p>
        </p:txBody>
      </p:sp>
    </p:spTree>
    <p:extLst>
      <p:ext uri="{BB962C8B-B14F-4D97-AF65-F5344CB8AC3E}">
        <p14:creationId xmlns:p14="http://schemas.microsoft.com/office/powerpoint/2010/main" val="444345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Traditional Animation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914144" y="1789889"/>
            <a:ext cx="985632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Film </a:t>
            </a:r>
            <a:r>
              <a:rPr lang="en-US" sz="2800" dirty="0" err="1"/>
              <a:t>animasi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abad</a:t>
            </a:r>
            <a:r>
              <a:rPr lang="en-US" sz="2800" dirty="0"/>
              <a:t> ke-20 </a:t>
            </a:r>
            <a:r>
              <a:rPr lang="en-US" sz="2800" dirty="0" err="1"/>
              <a:t>untuk</a:t>
            </a:r>
            <a:r>
              <a:rPr lang="en-US" sz="2800" dirty="0"/>
              <a:t> proses </a:t>
            </a:r>
            <a:r>
              <a:rPr lang="en-US" sz="2800" dirty="0" err="1"/>
              <a:t>pembuatannya</a:t>
            </a:r>
            <a:r>
              <a:rPr lang="en-US" sz="2800" dirty="0"/>
              <a:t> </a:t>
            </a:r>
            <a:r>
              <a:rPr lang="en-US" sz="2800" dirty="0" err="1"/>
              <a:t>sebagian</a:t>
            </a:r>
            <a:r>
              <a:rPr lang="en-US" sz="2800" dirty="0"/>
              <a:t> </a:t>
            </a:r>
            <a:r>
              <a:rPr lang="en-US" sz="2800" dirty="0" err="1"/>
              <a:t>besar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teknik</a:t>
            </a:r>
            <a:r>
              <a:rPr lang="en-US" sz="2800" dirty="0"/>
              <a:t> traditional animation. </a:t>
            </a:r>
            <a:r>
              <a:rPr lang="en-US" sz="2800" dirty="0" err="1"/>
              <a:t>Setiap</a:t>
            </a:r>
            <a:r>
              <a:rPr lang="en-US" sz="2800" dirty="0"/>
              <a:t> frame </a:t>
            </a:r>
            <a:r>
              <a:rPr lang="en-US" sz="2800" dirty="0" err="1"/>
              <a:t>pada</a:t>
            </a:r>
            <a:r>
              <a:rPr lang="en-US" sz="2800" dirty="0"/>
              <a:t> film </a:t>
            </a:r>
            <a:r>
              <a:rPr lang="en-US" sz="2800" dirty="0" err="1"/>
              <a:t>animasi</a:t>
            </a:r>
            <a:r>
              <a:rPr lang="en-US" sz="2800" dirty="0"/>
              <a:t> </a:t>
            </a:r>
            <a:r>
              <a:rPr lang="en-US" sz="2800" dirty="0" err="1"/>
              <a:t>tradisional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foto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gambar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Gambar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terlebih</a:t>
            </a:r>
            <a:r>
              <a:rPr lang="en-US" sz="2800" dirty="0"/>
              <a:t> </a:t>
            </a:r>
            <a:r>
              <a:rPr lang="en-US" sz="2800" dirty="0" err="1"/>
              <a:t>dahulu</a:t>
            </a:r>
            <a:r>
              <a:rPr lang="en-US" sz="2800" dirty="0"/>
              <a:t> </a:t>
            </a:r>
            <a:r>
              <a:rPr lang="en-US" sz="2800" dirty="0" err="1"/>
              <a:t>digambar</a:t>
            </a:r>
            <a:r>
              <a:rPr lang="en-US" sz="2800" dirty="0"/>
              <a:t> di </a:t>
            </a:r>
            <a:r>
              <a:rPr lang="en-US" sz="2800" dirty="0" err="1"/>
              <a:t>kertas</a:t>
            </a:r>
            <a:r>
              <a:rPr lang="en-US" sz="2800" dirty="0"/>
              <a:t>.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menghadirkan</a:t>
            </a:r>
            <a:r>
              <a:rPr lang="en-US" sz="2800" dirty="0"/>
              <a:t> </a:t>
            </a:r>
            <a:r>
              <a:rPr lang="en-US" sz="2800" dirty="0" err="1"/>
              <a:t>ilusi</a:t>
            </a:r>
            <a:r>
              <a:rPr lang="en-US" sz="2800" dirty="0"/>
              <a:t> </a:t>
            </a:r>
            <a:r>
              <a:rPr lang="en-US" sz="2800" dirty="0" err="1"/>
              <a:t>gerakan</a:t>
            </a:r>
            <a:r>
              <a:rPr lang="en-US" sz="2800" dirty="0"/>
              <a:t>,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masing-masing</a:t>
            </a:r>
            <a:r>
              <a:rPr lang="en-US" sz="2800" dirty="0"/>
              <a:t> </a:t>
            </a:r>
            <a:r>
              <a:rPr lang="en-US" sz="2800" dirty="0" err="1"/>
              <a:t>gambar</a:t>
            </a:r>
            <a:r>
              <a:rPr lang="en-US" sz="2800" dirty="0"/>
              <a:t> </a:t>
            </a:r>
            <a:r>
              <a:rPr lang="en-US" sz="2800" dirty="0" err="1"/>
              <a:t>dibuat</a:t>
            </a:r>
            <a:r>
              <a:rPr lang="en-US" sz="2800" dirty="0"/>
              <a:t> </a:t>
            </a:r>
            <a:r>
              <a:rPr lang="en-US" sz="2800" dirty="0" err="1"/>
              <a:t>sedikit</a:t>
            </a:r>
            <a:r>
              <a:rPr lang="en-US" sz="2800" dirty="0"/>
              <a:t> </a:t>
            </a:r>
            <a:r>
              <a:rPr lang="en-US" sz="2800" dirty="0" err="1"/>
              <a:t>berbeda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gambar</a:t>
            </a:r>
            <a:r>
              <a:rPr lang="en-US" sz="2800" dirty="0"/>
              <a:t> yang </a:t>
            </a:r>
            <a:r>
              <a:rPr lang="en-US" sz="2800" dirty="0" err="1"/>
              <a:t>sebelumnya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0482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b. Full </a:t>
            </a:r>
            <a:r>
              <a:rPr lang="en-US" dirty="0" smtClean="0"/>
              <a:t>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3999"/>
            <a:ext cx="9797958" cy="5090809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Proses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film </a:t>
            </a:r>
            <a:r>
              <a:rPr lang="en-US" dirty="0" err="1"/>
              <a:t>animasi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detail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dibarengi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. </a:t>
            </a:r>
            <a:r>
              <a:rPr lang="en-US" dirty="0" err="1"/>
              <a:t>Pembuatan</a:t>
            </a:r>
            <a:r>
              <a:rPr lang="en-US" dirty="0"/>
              <a:t> film </a:t>
            </a:r>
            <a:r>
              <a:rPr lang="en-US" dirty="0" err="1"/>
              <a:t>animasi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.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animasi</a:t>
            </a:r>
            <a:r>
              <a:rPr lang="en-US" dirty="0"/>
              <a:t> yang </a:t>
            </a:r>
            <a:r>
              <a:rPr lang="en-US" dirty="0" err="1"/>
              <a:t>realistis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yang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kartun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1495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c. Limited </a:t>
            </a:r>
            <a:r>
              <a:rPr lang="en-US" dirty="0" smtClean="0"/>
              <a:t>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3" y="1524000"/>
            <a:ext cx="9097567" cy="4935166"/>
          </a:xfrm>
        </p:spPr>
        <p:txBody>
          <a:bodyPr/>
          <a:lstStyle/>
          <a:p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detail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rinci</a:t>
            </a:r>
            <a:r>
              <a:rPr lang="en-US" dirty="0"/>
              <a:t>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gambarnya</a:t>
            </a:r>
            <a:r>
              <a:rPr lang="en-US" dirty="0"/>
              <a:t> </a:t>
            </a:r>
            <a:r>
              <a:rPr lang="en-US" dirty="0" err="1"/>
              <a:t>lumayan</a:t>
            </a:r>
            <a:r>
              <a:rPr lang="en-US" dirty="0"/>
              <a:t> stylist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perpindahan</a:t>
            </a:r>
            <a:r>
              <a:rPr lang="en-US" dirty="0"/>
              <a:t>.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animasi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media. </a:t>
            </a:r>
            <a:r>
              <a:rPr lang="en-US" dirty="0" err="1"/>
              <a:t>Contoh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internet.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387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d. </a:t>
            </a:r>
            <a:r>
              <a:rPr lang="en-US" dirty="0" err="1" smtClean="0"/>
              <a:t>Rotoscoping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3999"/>
            <a:ext cx="9700682" cy="4740613"/>
          </a:xfrm>
        </p:spPr>
        <p:txBody>
          <a:bodyPr/>
          <a:lstStyle/>
          <a:p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/>
              <a:t>rotoscoping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animator </a:t>
            </a:r>
            <a:r>
              <a:rPr lang="en-US" dirty="0" err="1"/>
              <a:t>melacak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live action, frame demi frame. </a:t>
            </a:r>
            <a:r>
              <a:rPr lang="en-US" dirty="0" err="1"/>
              <a:t>Sumber</a:t>
            </a:r>
            <a:r>
              <a:rPr lang="en-US" dirty="0"/>
              <a:t> film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digandakan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animasi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977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sed Leaves design templat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sed leaves design slides.potx" id="{52E147E3-7E0E-44E0-9BD6-25CC694BF887}" vid="{C1468303-3FD2-4BA9-848D-643974E470D9}"/>
    </a:ext>
  </a:extLst>
</a:theme>
</file>

<file path=ppt/theme/theme2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EB5BEE-6806-4BF1-A9A7-4B4A72C0C6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EFED04C-AD43-4E06-AD63-36D8B5E83787}">
  <ds:schemaRefs>
    <ds:schemaRef ds:uri="http://www.w3.org/XML/1998/namespace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40262f94-9f35-4ac3-9a90-690165a166b7"/>
    <ds:schemaRef ds:uri="a4f35948-e619-41b3-aa29-22878b09cfd2"/>
  </ds:schemaRefs>
</ds:datastoreItem>
</file>

<file path=customXml/itemProps3.xml><?xml version="1.0" encoding="utf-8"?>
<ds:datastoreItem xmlns:ds="http://schemas.openxmlformats.org/officeDocument/2006/customXml" ds:itemID="{B0710C29-A897-44AD-9F83-BE5F874C2A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Pressed leaves design slides</Template>
  <TotalTime>82</TotalTime>
  <Words>566</Words>
  <Application>Microsoft Office PowerPoint</Application>
  <PresentationFormat>Widescreen</PresentationFormat>
  <Paragraphs>36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Verdana</vt:lpstr>
      <vt:lpstr>Wingdings 2</vt:lpstr>
      <vt:lpstr>Pressed Leaves design template</vt:lpstr>
      <vt:lpstr>Memahami Prosedur Kerja Animasi 3D</vt:lpstr>
      <vt:lpstr>Berikut 3 tahap pembuatan animasi yang harus dilalui animator, yakni:</vt:lpstr>
      <vt:lpstr>a. Solid</vt:lpstr>
      <vt:lpstr>b. Shell / Boundary</vt:lpstr>
      <vt:lpstr>2. Animation</vt:lpstr>
      <vt:lpstr>a. Traditional Animation</vt:lpstr>
      <vt:lpstr>b. Full Animation</vt:lpstr>
      <vt:lpstr>c. Limited Animation</vt:lpstr>
      <vt:lpstr>d. Rotoscoping</vt:lpstr>
      <vt:lpstr>e. Live-action/animation</vt:lpstr>
      <vt:lpstr>3. Rendering</vt:lpstr>
      <vt:lpstr>Jenis Animasi 3D</vt:lpstr>
      <vt:lpstr>PowerPoint Presentation</vt:lpstr>
      <vt:lpstr>1. Animasi Boneka (Puppet Animation) </vt:lpstr>
      <vt:lpstr>2. Animasi Model</vt:lpstr>
      <vt:lpstr>3. Animasi Pixilasi (pixilation)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Memahami Prosedur Kerja Animasi 3D</dc:title>
  <dc:creator>Deslian</dc:creator>
  <cp:lastModifiedBy>Deslian</cp:lastModifiedBy>
  <cp:revision>2</cp:revision>
  <dcterms:created xsi:type="dcterms:W3CDTF">2021-01-08T23:59:35Z</dcterms:created>
  <dcterms:modified xsi:type="dcterms:W3CDTF">2021-01-09T01:21:39Z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74065700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