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1" r:id="rId3"/>
    <p:sldId id="258" r:id="rId4"/>
    <p:sldId id="257" r:id="rId5"/>
    <p:sldId id="274" r:id="rId6"/>
    <p:sldId id="261" r:id="rId7"/>
    <p:sldId id="262" r:id="rId8"/>
    <p:sldId id="264" r:id="rId9"/>
    <p:sldId id="269" r:id="rId10"/>
    <p:sldId id="275" r:id="rId11"/>
    <p:sldId id="276" r:id="rId12"/>
    <p:sldId id="277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98FDF-7328-4FCB-BFF6-15F35DE1F53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D1E35-5680-4A69-A160-2848CBF0D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87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1D1E35-5680-4A69-A160-2848CBF0DC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8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69B20-29E1-46FD-85EE-61CC0DFDF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66446-C76F-4C58-975E-D2983CE91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CCBE7-8FAF-489C-9DB3-CBA8D1C94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B4D4E-0AAC-4F0C-99C9-CE9A8620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17649-B856-48F0-B3EC-523B459A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B269-92F3-4019-A35C-493C645A9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DAE92B-A862-4F7A-83F3-BFF760F8E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BD89C-FF2B-478D-9C00-BA06D0B6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4EE7-DEA6-46B0-837F-C76598F7E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2CCCD-04BA-4252-B6B7-E26EB8B83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9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BEBA0-EE95-43BD-BF92-581851D143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58141-EE73-4ACF-BE63-EDFBB73E8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FFBB8-9164-4571-AD50-8F51A8D6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A2D5E-4316-4DED-8007-0E232867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38E9F-4B8F-41BD-AADF-F644AEB4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9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7D17-45C0-4E0C-9053-CF21779A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948D4-D2A3-4C23-8381-CA06FA48F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8541A-FD93-4769-B229-9509491CE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E7D96-B327-46B6-B2B0-B262AD430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89BB1-1460-43C9-B7A0-D7C9D953B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67CE-9C56-4400-A3B0-0C2CF6C0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4F399-8229-450D-937C-388B20F8A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3BE53-E5AE-4ED6-9BCF-E2F3CC2F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C8D7D-57A2-4D10-910D-C7C38BB10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85D2D-1F65-4C4D-AFD1-EC2ACD511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3998-FD4D-4707-B4AA-AAB3B835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83C13-3828-4AAB-8DF3-BDC7F1DA3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C6914-A27D-4C7C-8CF1-F637DDD21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3BA0E3-1D3B-470A-B257-0D883A5B6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DDCC15-C4B0-49BC-999A-039A6D0B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8954B3-4AC8-4C2C-900D-CC40DBD2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4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036C7-FB0F-48E7-8454-6E510A912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6CA9B-151F-4D82-B71E-D7D09C62A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C3F11-F105-422D-AB3F-0A2DAD94B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ED9E48-0688-4FC2-AC1A-F1737730C7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3672C9-37C8-4A19-BE01-5BDB03227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7E4D9-605B-4C8D-B1B5-46B520662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B77298-3F77-4D45-B192-30D0AAFA6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5C04B1-E3B6-4DB0-AC9F-B57EF6338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1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D64E8-F7FD-4B97-A10A-78479D556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552278-A0B5-47BB-A8AA-5A2868928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29C9B3-E8BC-46F2-A119-25D89D214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79F20F-97A5-449D-A42A-BA8C5A49F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70F3E4-BB35-4A76-9FE6-1FADC1D91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73A592-3977-4DF9-A73F-64972FA6E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9ED9F-8C85-4017-96F3-8848C232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6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658AC-8B5C-46A3-A321-2D13CD697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1535F-DE92-49F9-A325-F91EB4468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4FF37-42A5-460B-8229-7BB58ABE4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8E7FA-20C5-4A0D-90C3-F6C6956B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A7E40-5A27-40C8-958B-BCF9AFCCF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C3F0C-1042-4983-A5FE-B5FE8072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0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F9D7F-E02D-4517-8D73-DF6A7760C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06D5D-1399-417C-B8DE-1AA4DBDCD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14E9-3D7A-45A2-B1AB-C4ED10EDE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47F68B-F502-4E09-9DAE-061566E1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E19D5-4633-490C-807C-3A5083CA9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673F3-ACCE-4118-BD58-2797DED6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61756-E267-4A70-848C-23964385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39835-F432-47BD-8392-0C07AFFAD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0509B-5F47-4F41-A829-D3045B69B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CD7F8-0621-4BA6-A341-2ABC7F4AB231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7E96E-597C-4C2D-9762-25AC89AE0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0CC80-ED14-424E-B4B3-3ED3A5410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6F32-08DE-4E17-A26C-C0E79EE1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9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lkpd-aritmatika" TargetMode="External"/><Relationship Id="rId2" Type="http://schemas.openxmlformats.org/officeDocument/2006/relationships/hyperlink" Target="https://bit.ly/lmspemda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it.ly/evaluasi-aritmatika" TargetMode="External"/><Relationship Id="rId4" Type="http://schemas.openxmlformats.org/officeDocument/2006/relationships/hyperlink" Target="https://bit.ly/unggah-lkpd-aritmatik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EFF9AA-D7C9-4242-A032-0EE2070FF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30AA4D-A893-4C9D-A233-F952BE047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4987"/>
            <a:ext cx="9144000" cy="1655761"/>
          </a:xfrm>
          <a:solidFill>
            <a:schemeClr val="accent5">
              <a:alpha val="7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PEMROGRAMAN DASAR</a:t>
            </a:r>
            <a:b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Operator </a:t>
            </a:r>
            <a:r>
              <a:rPr lang="en-US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Aritmatika</a:t>
            </a:r>
            <a:endParaRPr lang="en-US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6D755-4B93-4622-B015-C037FC203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828800"/>
          </a:xfrm>
          <a:solidFill>
            <a:schemeClr val="accent5">
              <a:alpha val="7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Oleh: </a:t>
            </a:r>
            <a:r>
              <a:rPr 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Eko</a:t>
            </a:r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Zulkaryanto</a:t>
            </a:r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S.Komp</a:t>
            </a:r>
            <a:endParaRPr 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endParaRPr 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KELAS X </a:t>
            </a:r>
          </a:p>
          <a:p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SMK TRI SUKSES NATAR LAMPUNG SELATAN</a:t>
            </a:r>
          </a:p>
        </p:txBody>
      </p:sp>
    </p:spTree>
    <p:extLst>
      <p:ext uri="{BB962C8B-B14F-4D97-AF65-F5344CB8AC3E}">
        <p14:creationId xmlns:p14="http://schemas.microsoft.com/office/powerpoint/2010/main" val="117693199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8457B-FF6C-4514-8034-575C53634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85"/>
            <a:ext cx="10515600" cy="833054"/>
          </a:xfrm>
        </p:spPr>
        <p:txBody>
          <a:bodyPr/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93CC7-8EED-4E4F-A6A9-3D9DE5FF3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1339"/>
            <a:ext cx="10515600" cy="6006661"/>
          </a:xfrm>
        </p:spPr>
        <p:txBody>
          <a:bodyPr>
            <a:normAutofit lnSpcReduction="10000"/>
          </a:bodyPr>
          <a:lstStyle/>
          <a:p>
            <a:pPr marL="221615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Perhatikan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siswa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bawh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40%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TUGAS + 30%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PTS + 30%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PAS. </a:t>
            </a:r>
          </a:p>
          <a:p>
            <a:pPr marL="221615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Buatlah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kode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 Bahasa C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menerapkan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aritmatika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formula Nilai Akhir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28098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Petunjuk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output yang </a:t>
            </a:r>
            <a:r>
              <a:rPr lang="en-US" sz="1800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diminta</a:t>
            </a: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  <a:tabLst>
                <a:tab pos="810260" algn="l"/>
              </a:tabLst>
            </a:pP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  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Jelaskan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alur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program </a:t>
            </a:r>
            <a:r>
              <a:rPr lang="en-US" sz="18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F612F4-440A-42FC-A8F0-E8CE17474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616" y="1268363"/>
            <a:ext cx="9654203" cy="15815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A711D13-C885-47AA-AD48-D8431E005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268" y="4163275"/>
            <a:ext cx="8809781" cy="204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91954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9786E-378D-48AF-AD44-2FD91B599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DC8FE-4D6A-40D7-9213-60AA77890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B80484-ED29-4A68-927D-0F7E53E18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714" y="365125"/>
            <a:ext cx="10488571" cy="61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52720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3B656-A742-419D-8ABE-58076C85B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10EF2-1BAC-42CB-A6E5-8A678E16A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4AD1FA-25E2-415E-AE96-2801EAFF0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55673"/>
            <a:ext cx="10531542" cy="244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60913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7623C-B813-424E-9B31-66CAF584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090" y="18255"/>
            <a:ext cx="10515600" cy="817317"/>
          </a:xfrm>
        </p:spPr>
        <p:txBody>
          <a:bodyPr/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26460-58B3-43B6-9BFB-369B7019C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5572"/>
            <a:ext cx="10515600" cy="6004173"/>
          </a:xfrm>
        </p:spPr>
        <p:txBody>
          <a:bodyPr>
            <a:normAutofit fontScale="85000" lnSpcReduction="20000"/>
          </a:bodyPr>
          <a:lstStyle/>
          <a:p>
            <a:pPr marL="221615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kode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 yang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menampilkan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deret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angka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bilangan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operator </a:t>
            </a:r>
            <a:r>
              <a:rPr lang="en-US" sz="30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decrement 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boleh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looping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30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Barisan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bilangan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dimulai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angka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di-</a:t>
            </a:r>
            <a:r>
              <a:rPr lang="en-US" sz="30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input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angka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keluaran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10 9 8 7 6 5 4 3 2 1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 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Buatlah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kode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1615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 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Jelaskan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alur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kode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 pada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3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7421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ED66D-294C-40A0-8335-94477220C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A265F-1F1A-4312-93A6-988D9F8F4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CC507F-192A-4346-98D0-9C9B130F0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702" y="362249"/>
            <a:ext cx="6413005" cy="581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62184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70965-B8D0-442C-8C5D-ECCEEE254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233A-CF76-4DF9-AAA7-2998960D5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D6FCD5-E358-40D8-AD79-05E7E44C5B0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66345" y="1450427"/>
            <a:ext cx="9459310" cy="395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0633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3C5C1-3415-40CB-80A1-3D68883FA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3C7E6-F51C-48E2-96EA-F56774D8E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EB4D91-5AB4-444D-AAE9-DA52F3518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9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9084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69FF-3D07-4860-8FB7-EFFF58BD2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Previous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F06BA-FC3D-4A92-BD5C-CDC377CD2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4000" dirty="0" err="1"/>
              <a:t>Tipe</a:t>
            </a:r>
            <a:r>
              <a:rPr lang="en-US" sz="4000" dirty="0"/>
              <a:t> data </a:t>
            </a:r>
          </a:p>
          <a:p>
            <a:pPr marL="457200" indent="-457200"/>
            <a:r>
              <a:rPr lang="en-US" sz="4000" dirty="0" err="1"/>
              <a:t>Variabel</a:t>
            </a:r>
            <a:endParaRPr lang="en-US" sz="4000" dirty="0"/>
          </a:p>
          <a:p>
            <a:pPr marL="457200" indent="-457200"/>
            <a:r>
              <a:rPr lang="en-US" sz="4000" dirty="0" err="1"/>
              <a:t>Konstanta</a:t>
            </a:r>
            <a:r>
              <a:rPr lang="en-US" sz="4000" dirty="0"/>
              <a:t> </a:t>
            </a:r>
          </a:p>
          <a:p>
            <a:pPr marL="457200" indent="-457200"/>
            <a:r>
              <a:rPr lang="en-US" sz="4000" dirty="0"/>
              <a:t>Operator</a:t>
            </a:r>
          </a:p>
          <a:p>
            <a:pPr marL="457200" indent="-457200"/>
            <a:r>
              <a:rPr lang="en-US" sz="4000" dirty="0" err="1"/>
              <a:t>Ekspresi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7846947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90FC35F-E16A-4FA3-906A-0E00BD3A9D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934" y="-2"/>
            <a:ext cx="9269066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6ED810-3E1D-4328-8AD5-D371329F4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b="1" dirty="0" err="1"/>
              <a:t>Materi</a:t>
            </a:r>
            <a:r>
              <a:rPr lang="en-US" b="1" dirty="0"/>
              <a:t> Hari </a:t>
            </a:r>
            <a:r>
              <a:rPr lang="en-US" b="1" dirty="0" err="1"/>
              <a:t>ini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7D1B5-FFF6-4276-8FDA-197E4F369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43" y="2150089"/>
            <a:ext cx="3910781" cy="622607"/>
          </a:xfrm>
          <a:noFill/>
        </p:spPr>
        <p:txBody>
          <a:bodyPr>
            <a:normAutofit/>
          </a:bodyPr>
          <a:lstStyle/>
          <a:p>
            <a:r>
              <a:rPr lang="en-US" sz="3200" dirty="0"/>
              <a:t>Operator </a:t>
            </a:r>
            <a:r>
              <a:rPr lang="en-US" sz="3200" dirty="0" err="1"/>
              <a:t>Aritmatika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071641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19A3DD-F454-4CB0-ACF7-98860C5216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852758"/>
              </p:ext>
            </p:extLst>
          </p:nvPr>
        </p:nvGraphicFramePr>
        <p:xfrm>
          <a:off x="838200" y="324461"/>
          <a:ext cx="11029335" cy="5235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3703">
                  <a:extLst>
                    <a:ext uri="{9D8B030D-6E8A-4147-A177-3AD203B41FA5}">
                      <a16:colId xmlns:a16="http://schemas.microsoft.com/office/drawing/2014/main" val="1734092149"/>
                    </a:ext>
                  </a:extLst>
                </a:gridCol>
                <a:gridCol w="2079522">
                  <a:extLst>
                    <a:ext uri="{9D8B030D-6E8A-4147-A177-3AD203B41FA5}">
                      <a16:colId xmlns:a16="http://schemas.microsoft.com/office/drawing/2014/main" val="2801729795"/>
                    </a:ext>
                  </a:extLst>
                </a:gridCol>
                <a:gridCol w="1822782">
                  <a:extLst>
                    <a:ext uri="{9D8B030D-6E8A-4147-A177-3AD203B41FA5}">
                      <a16:colId xmlns:a16="http://schemas.microsoft.com/office/drawing/2014/main" val="2388894329"/>
                    </a:ext>
                  </a:extLst>
                </a:gridCol>
                <a:gridCol w="2206664">
                  <a:extLst>
                    <a:ext uri="{9D8B030D-6E8A-4147-A177-3AD203B41FA5}">
                      <a16:colId xmlns:a16="http://schemas.microsoft.com/office/drawing/2014/main" val="974092754"/>
                    </a:ext>
                  </a:extLst>
                </a:gridCol>
                <a:gridCol w="2206664">
                  <a:extLst>
                    <a:ext uri="{9D8B030D-6E8A-4147-A177-3AD203B41FA5}">
                      <a16:colId xmlns:a16="http://schemas.microsoft.com/office/drawing/2014/main" val="2679291180"/>
                    </a:ext>
                  </a:extLst>
                </a:gridCol>
              </a:tblGrid>
              <a:tr h="13089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600" dirty="0">
                          <a:effectLst/>
                        </a:rPr>
                        <a:t>Nama </a:t>
                      </a:r>
                      <a:r>
                        <a:rPr lang="en-US" sz="3600" dirty="0" err="1">
                          <a:effectLst/>
                        </a:rPr>
                        <a:t>Siswa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600" dirty="0">
                          <a:effectLst/>
                        </a:rPr>
                        <a:t>TUGAS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600" dirty="0">
                          <a:effectLst/>
                        </a:rPr>
                        <a:t>PTS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600" dirty="0">
                          <a:effectLst/>
                        </a:rPr>
                        <a:t>PAS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600" dirty="0">
                          <a:effectLst/>
                        </a:rPr>
                        <a:t>Nilai Akhir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2788275"/>
                  </a:ext>
                </a:extLst>
              </a:tr>
              <a:tr h="13089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 err="1">
                          <a:effectLst/>
                        </a:rPr>
                        <a:t>Siswa</a:t>
                      </a:r>
                      <a:r>
                        <a:rPr lang="en-US" sz="3200" dirty="0">
                          <a:effectLst/>
                        </a:rPr>
                        <a:t> 1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85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84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80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?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4493220"/>
                  </a:ext>
                </a:extLst>
              </a:tr>
              <a:tr h="13089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</a:rPr>
                        <a:t>Siswa 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</a:rPr>
                        <a:t>89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80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</a:rPr>
                        <a:t>76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?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6837156"/>
                  </a:ext>
                </a:extLst>
              </a:tr>
              <a:tr h="13089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</a:rPr>
                        <a:t>Siswa 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</a:rPr>
                        <a:t>88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</a:rPr>
                        <a:t>80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80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?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60131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C9181D6-B4E7-410A-BFA0-59CA34BC6445}"/>
              </a:ext>
            </a:extLst>
          </p:cNvPr>
          <p:cNvSpPr txBox="1"/>
          <p:nvPr/>
        </p:nvSpPr>
        <p:spPr>
          <a:xfrm>
            <a:off x="705465" y="5608932"/>
            <a:ext cx="47683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PTS: </a:t>
            </a:r>
            <a:r>
              <a:rPr lang="en-US" sz="2800" dirty="0" err="1"/>
              <a:t>Penilaian</a:t>
            </a:r>
            <a:r>
              <a:rPr lang="en-US" sz="2800" dirty="0"/>
              <a:t> Tengah Semester</a:t>
            </a:r>
          </a:p>
          <a:p>
            <a:r>
              <a:rPr lang="en-US" sz="2800" dirty="0"/>
              <a:t>PAS: </a:t>
            </a:r>
            <a:r>
              <a:rPr lang="en-US" sz="2800" dirty="0" err="1"/>
              <a:t>Penilaian</a:t>
            </a:r>
            <a:r>
              <a:rPr lang="en-US" sz="2800" dirty="0"/>
              <a:t> Akhir Semester</a:t>
            </a:r>
          </a:p>
        </p:txBody>
      </p:sp>
    </p:spTree>
    <p:extLst>
      <p:ext uri="{BB962C8B-B14F-4D97-AF65-F5344CB8AC3E}">
        <p14:creationId xmlns:p14="http://schemas.microsoft.com/office/powerpoint/2010/main" val="14924643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024056E-AA49-4AF1-92BB-6FAF9059D3DA}"/>
              </a:ext>
            </a:extLst>
          </p:cNvPr>
          <p:cNvSpPr/>
          <p:nvPr/>
        </p:nvSpPr>
        <p:spPr>
          <a:xfrm>
            <a:off x="1087821" y="2664373"/>
            <a:ext cx="4666594" cy="1229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 b="1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OPERATOR ARITMATIKA</a:t>
            </a:r>
            <a:endParaRPr lang="en-US" sz="2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D3809B-E001-496C-9B9B-8EF768E7780D}"/>
              </a:ext>
            </a:extLst>
          </p:cNvPr>
          <p:cNvSpPr/>
          <p:nvPr/>
        </p:nvSpPr>
        <p:spPr>
          <a:xfrm>
            <a:off x="7223486" y="263999"/>
            <a:ext cx="2771851" cy="7769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Penjumlahan</a:t>
            </a:r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81E3C06-B80D-4C64-8F22-84AA5671C6DC}"/>
              </a:ext>
            </a:extLst>
          </p:cNvPr>
          <p:cNvSpPr/>
          <p:nvPr/>
        </p:nvSpPr>
        <p:spPr>
          <a:xfrm>
            <a:off x="7223485" y="1209455"/>
            <a:ext cx="2771851" cy="8124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Pengurangan</a:t>
            </a:r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9B7B6B5-AE07-4093-9006-0676CC78CE47}"/>
              </a:ext>
            </a:extLst>
          </p:cNvPr>
          <p:cNvSpPr/>
          <p:nvPr/>
        </p:nvSpPr>
        <p:spPr>
          <a:xfrm>
            <a:off x="7223486" y="2175323"/>
            <a:ext cx="2771850" cy="8124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Perkalian</a:t>
            </a:r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58972AD-FD0B-4EE2-A525-9E9B5462C8CA}"/>
              </a:ext>
            </a:extLst>
          </p:cNvPr>
          <p:cNvSpPr/>
          <p:nvPr/>
        </p:nvSpPr>
        <p:spPr>
          <a:xfrm>
            <a:off x="7204436" y="3158289"/>
            <a:ext cx="2790900" cy="779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Pembagian</a:t>
            </a:r>
            <a:endParaRPr lang="en-US" sz="280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847537-389F-4FD8-8931-52CB915D80A2}"/>
              </a:ext>
            </a:extLst>
          </p:cNvPr>
          <p:cNvSpPr/>
          <p:nvPr/>
        </p:nvSpPr>
        <p:spPr>
          <a:xfrm>
            <a:off x="7204436" y="4090899"/>
            <a:ext cx="2790900" cy="8124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Increment</a:t>
            </a:r>
            <a:endParaRPr lang="en-US" sz="280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E4871DD-B598-4C74-AAF5-1367F91A443B}"/>
              </a:ext>
            </a:extLst>
          </p:cNvPr>
          <p:cNvSpPr/>
          <p:nvPr/>
        </p:nvSpPr>
        <p:spPr>
          <a:xfrm>
            <a:off x="7204435" y="5036562"/>
            <a:ext cx="2790901" cy="7804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Decrement</a:t>
            </a:r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F18EACC-AD44-452E-A508-EB1048B1BA02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5754415" y="652483"/>
            <a:ext cx="1469071" cy="262674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AAD4F41-F602-4FA3-96E5-618343A1EF45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5754415" y="1615685"/>
            <a:ext cx="1469070" cy="16635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3A3AD06-DF5E-456E-B116-9996663A5787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 flipV="1">
            <a:off x="5754415" y="2581553"/>
            <a:ext cx="1469071" cy="69767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A7D859-06C6-4ABB-8191-707A8C5B62E1}"/>
              </a:ext>
            </a:extLst>
          </p:cNvPr>
          <p:cNvCxnSpPr>
            <a:cxnSpLocks/>
            <a:stCxn id="5" idx="3"/>
            <a:endCxn id="10" idx="1"/>
          </p:cNvCxnSpPr>
          <p:nvPr/>
        </p:nvCxnSpPr>
        <p:spPr>
          <a:xfrm>
            <a:off x="5754415" y="3279228"/>
            <a:ext cx="1450021" cy="26885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F9E115D-AD38-4DE9-971F-A886B9B65AEC}"/>
              </a:ext>
            </a:extLst>
          </p:cNvPr>
          <p:cNvCxnSpPr>
            <a:cxnSpLocks/>
            <a:stCxn id="5" idx="3"/>
            <a:endCxn id="11" idx="1"/>
          </p:cNvCxnSpPr>
          <p:nvPr/>
        </p:nvCxnSpPr>
        <p:spPr>
          <a:xfrm>
            <a:off x="5754415" y="3279228"/>
            <a:ext cx="1450021" cy="121788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C39898D-5AC4-4BE9-B0DF-E061199D0F52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>
            <a:off x="5754415" y="3279228"/>
            <a:ext cx="1450020" cy="21475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DAB7606-4D91-47A8-B6B7-C0924077D7F5}"/>
              </a:ext>
            </a:extLst>
          </p:cNvPr>
          <p:cNvCxnSpPr>
            <a:cxnSpLocks/>
            <a:stCxn id="5" idx="3"/>
            <a:endCxn id="28" idx="1"/>
          </p:cNvCxnSpPr>
          <p:nvPr/>
        </p:nvCxnSpPr>
        <p:spPr>
          <a:xfrm>
            <a:off x="5754415" y="3279228"/>
            <a:ext cx="1450021" cy="303668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4839C25-338E-4D3C-9872-806BD279AD60}"/>
              </a:ext>
            </a:extLst>
          </p:cNvPr>
          <p:cNvSpPr/>
          <p:nvPr/>
        </p:nvSpPr>
        <p:spPr>
          <a:xfrm>
            <a:off x="7204436" y="5954707"/>
            <a:ext cx="2790900" cy="722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Modulo</a:t>
            </a:r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7385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024056E-AA49-4AF1-92BB-6FAF9059D3DA}"/>
              </a:ext>
            </a:extLst>
          </p:cNvPr>
          <p:cNvSpPr/>
          <p:nvPr/>
        </p:nvSpPr>
        <p:spPr>
          <a:xfrm>
            <a:off x="201561" y="2819562"/>
            <a:ext cx="1923127" cy="10948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b="1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OPERATOR ARITMATIKA</a:t>
            </a:r>
            <a:endParaRPr lang="en-US" sz="20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D3809B-E001-496C-9B9B-8EF768E7780D}"/>
              </a:ext>
            </a:extLst>
          </p:cNvPr>
          <p:cNvSpPr/>
          <p:nvPr/>
        </p:nvSpPr>
        <p:spPr>
          <a:xfrm>
            <a:off x="2562837" y="542046"/>
            <a:ext cx="1872125" cy="665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 err="1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Penjumlahan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81E3C06-B80D-4C64-8F22-84AA5671C6DC}"/>
              </a:ext>
            </a:extLst>
          </p:cNvPr>
          <p:cNvSpPr/>
          <p:nvPr/>
        </p:nvSpPr>
        <p:spPr>
          <a:xfrm>
            <a:off x="2562836" y="1460959"/>
            <a:ext cx="1872125" cy="6793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 err="1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Pengurangan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9B7B6B5-AE07-4093-9006-0676CC78CE47}"/>
              </a:ext>
            </a:extLst>
          </p:cNvPr>
          <p:cNvSpPr/>
          <p:nvPr/>
        </p:nvSpPr>
        <p:spPr>
          <a:xfrm>
            <a:off x="2600937" y="2371050"/>
            <a:ext cx="1834024" cy="635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 err="1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Perkalian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58972AD-FD0B-4EE2-A525-9E9B5462C8CA}"/>
              </a:ext>
            </a:extLst>
          </p:cNvPr>
          <p:cNvSpPr/>
          <p:nvPr/>
        </p:nvSpPr>
        <p:spPr>
          <a:xfrm>
            <a:off x="2600937" y="3196931"/>
            <a:ext cx="1834024" cy="635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Pembagian</a:t>
            </a:r>
            <a:endParaRPr lang="en-US" sz="200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847537-389F-4FD8-8931-52CB915D80A2}"/>
              </a:ext>
            </a:extLst>
          </p:cNvPr>
          <p:cNvSpPr/>
          <p:nvPr/>
        </p:nvSpPr>
        <p:spPr>
          <a:xfrm>
            <a:off x="2600937" y="4001483"/>
            <a:ext cx="1834023" cy="673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Increment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E4871DD-B598-4C74-AAF5-1367F91A443B}"/>
              </a:ext>
            </a:extLst>
          </p:cNvPr>
          <p:cNvSpPr/>
          <p:nvPr/>
        </p:nvSpPr>
        <p:spPr>
          <a:xfrm>
            <a:off x="2600938" y="4844050"/>
            <a:ext cx="1834022" cy="628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Decrement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F18EACC-AD44-452E-A508-EB1048B1BA02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2124688" y="874727"/>
            <a:ext cx="438149" cy="2492267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AAD4F41-F602-4FA3-96E5-618343A1EF45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124688" y="1800632"/>
            <a:ext cx="438148" cy="1566362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3A3AD06-DF5E-456E-B116-9996663A5787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 flipV="1">
            <a:off x="2124688" y="2688642"/>
            <a:ext cx="476249" cy="678352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A7D859-06C6-4ABB-8191-707A8C5B62E1}"/>
              </a:ext>
            </a:extLst>
          </p:cNvPr>
          <p:cNvCxnSpPr>
            <a:cxnSpLocks/>
            <a:stCxn id="5" idx="3"/>
            <a:endCxn id="10" idx="1"/>
          </p:cNvCxnSpPr>
          <p:nvPr/>
        </p:nvCxnSpPr>
        <p:spPr>
          <a:xfrm>
            <a:off x="2124688" y="3366994"/>
            <a:ext cx="476249" cy="147529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F9E115D-AD38-4DE9-971F-A886B9B65AEC}"/>
              </a:ext>
            </a:extLst>
          </p:cNvPr>
          <p:cNvCxnSpPr>
            <a:cxnSpLocks/>
            <a:stCxn id="5" idx="3"/>
            <a:endCxn id="11" idx="1"/>
          </p:cNvCxnSpPr>
          <p:nvPr/>
        </p:nvCxnSpPr>
        <p:spPr>
          <a:xfrm>
            <a:off x="2124688" y="3366994"/>
            <a:ext cx="476249" cy="971088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C39898D-5AC4-4BE9-B0DF-E061199D0F52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>
            <a:off x="2124688" y="3366994"/>
            <a:ext cx="476250" cy="1791548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DAB7606-4D91-47A8-B6B7-C0924077D7F5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2124688" y="3366994"/>
            <a:ext cx="457200" cy="2555363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4839C25-338E-4D3C-9872-806BD279AD60}"/>
              </a:ext>
            </a:extLst>
          </p:cNvPr>
          <p:cNvSpPr/>
          <p:nvPr/>
        </p:nvSpPr>
        <p:spPr>
          <a:xfrm>
            <a:off x="2600937" y="5717569"/>
            <a:ext cx="1834022" cy="628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>
                <a:effectLst/>
                <a:latin typeface="Cambria" panose="02040503050406030204" pitchFamily="18" charset="0"/>
                <a:ea typeface="Arial" panose="020B0604020202020204" pitchFamily="34" charset="0"/>
              </a:rPr>
              <a:t>Modulo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C8D71BD-2AC3-4C89-81C9-1091DF03E496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4434962" y="510463"/>
            <a:ext cx="835120" cy="364264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93BF172-F2D3-4341-A1A5-9FAAFF0C3985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4434961" y="1201379"/>
            <a:ext cx="854171" cy="599253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F3700EB-034F-49E9-8770-3C2AF6FD23A5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4434961" y="1815517"/>
            <a:ext cx="863695" cy="873125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87514D1-B0B0-41F5-AA0E-5E1727533953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434961" y="2419659"/>
            <a:ext cx="854171" cy="1094864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7228AD8-5880-4767-8C18-D11C1FEB2AA8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4434960" y="3596770"/>
            <a:ext cx="854173" cy="741312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03D7391-08EF-4FB0-9CE8-AD6A1F1D8368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4434960" y="4925962"/>
            <a:ext cx="854172" cy="23258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7CF2174-702A-43B7-840B-798E09B723F1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4434959" y="6032061"/>
            <a:ext cx="854173" cy="95083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8CB42413-C862-442A-B08D-9DF35D2A5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486412"/>
              </p:ext>
            </p:extLst>
          </p:nvPr>
        </p:nvGraphicFramePr>
        <p:xfrm>
          <a:off x="5289133" y="160005"/>
          <a:ext cx="6701306" cy="641777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69215">
                  <a:extLst>
                    <a:ext uri="{9D8B030D-6E8A-4147-A177-3AD203B41FA5}">
                      <a16:colId xmlns:a16="http://schemas.microsoft.com/office/drawing/2014/main" val="1864071743"/>
                    </a:ext>
                  </a:extLst>
                </a:gridCol>
                <a:gridCol w="4041058">
                  <a:extLst>
                    <a:ext uri="{9D8B030D-6E8A-4147-A177-3AD203B41FA5}">
                      <a16:colId xmlns:a16="http://schemas.microsoft.com/office/drawing/2014/main" val="1538717224"/>
                    </a:ext>
                  </a:extLst>
                </a:gridCol>
                <a:gridCol w="1991033">
                  <a:extLst>
                    <a:ext uri="{9D8B030D-6E8A-4147-A177-3AD203B41FA5}">
                      <a16:colId xmlns:a16="http://schemas.microsoft.com/office/drawing/2014/main" val="1057090030"/>
                    </a:ext>
                  </a:extLst>
                </a:gridCol>
              </a:tblGrid>
              <a:tr h="676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Menjumlahkan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bilangan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 + b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892247"/>
                  </a:ext>
                </a:extLst>
              </a:tr>
              <a:tr h="676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Mengurangkan bilangan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 – b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334993"/>
                  </a:ext>
                </a:extLst>
              </a:tr>
              <a:tr h="676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Mengalikan bilangan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 * b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309138"/>
                  </a:ext>
                </a:extLst>
              </a:tr>
              <a:tr h="676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Membagi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bilangan</a:t>
                      </a:r>
                      <a:endParaRPr lang="en-US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 / b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967994"/>
                  </a:ext>
                </a:extLst>
              </a:tr>
              <a:tr h="12837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++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Menjumlahkan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bilangan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a++  </a:t>
                      </a:r>
                      <a:r>
                        <a:rPr lang="en-US" sz="2000" b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atau</a:t>
                      </a: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++a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993207"/>
                  </a:ext>
                </a:extLst>
              </a:tr>
              <a:tr h="13544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Mengurangkan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bilangan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a--  </a:t>
                      </a:r>
                      <a:r>
                        <a:rPr lang="en-US" sz="2000" b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atau</a:t>
                      </a:r>
                      <a:endParaRPr lang="en-US" sz="20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--a 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364546"/>
                  </a:ext>
                </a:extLst>
              </a:tr>
              <a:tr h="10751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Sisa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hasil</a:t>
                      </a:r>
                      <a:r>
                        <a:rPr lang="en-US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pembagian</a:t>
                      </a:r>
                      <a:endParaRPr lang="en-US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 % b  </a:t>
                      </a:r>
                      <a:r>
                        <a:rPr lang="en-US" sz="2000" b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atau</a:t>
                      </a:r>
                      <a:endParaRPr lang="en-US" sz="20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 mod b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935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01152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C163B-2903-412E-86DD-FB366D38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343" y="1"/>
            <a:ext cx="10515600" cy="928914"/>
          </a:xfrm>
        </p:spPr>
        <p:txBody>
          <a:bodyPr>
            <a:normAutofit/>
          </a:bodyPr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Penerapan</a:t>
            </a:r>
            <a:r>
              <a:rPr lang="en-US" b="1" dirty="0"/>
              <a:t> Operator </a:t>
            </a:r>
            <a:r>
              <a:rPr lang="en-US" b="1" dirty="0" err="1"/>
              <a:t>Aritmatika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55CA7-DA9A-4111-B6BB-8B0C34D33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343" y="928915"/>
            <a:ext cx="10370457" cy="59290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</a:t>
            </a:r>
            <a:r>
              <a:rPr lang="en-US" sz="2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hasil</a:t>
            </a: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 = 10 + 20;</a:t>
            </a:r>
            <a:endParaRPr lang="en-US" sz="26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hasil2 = 20 – 10;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hasil3 = 20 * 10;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float hasil4 = 20 / 10;</a:t>
            </a:r>
            <a:endParaRPr lang="en-US" sz="26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6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6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a = 100;</a:t>
            </a:r>
            <a:endParaRPr lang="en-US" sz="26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a++; 			</a:t>
            </a:r>
            <a:r>
              <a:rPr lang="en-US" sz="2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         ++a;</a:t>
            </a:r>
            <a:endParaRPr lang="en-US" sz="26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600" b="1" dirty="0">
              <a:solidFill>
                <a:srgbClr val="000000"/>
              </a:solidFill>
              <a:effectLst/>
              <a:latin typeface="Courier New" panose="02070309020205020404" pitchFamily="49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b = 100;</a:t>
            </a:r>
            <a:endParaRPr lang="en-US" sz="26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b--; 			</a:t>
            </a:r>
            <a:r>
              <a:rPr lang="en-US" sz="2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         --b;</a:t>
            </a:r>
          </a:p>
          <a:p>
            <a:pPr marL="0" indent="0">
              <a:buNone/>
            </a:pPr>
            <a:endParaRPr lang="en-US" sz="2600" b="1" dirty="0">
              <a:solidFill>
                <a:srgbClr val="000000"/>
              </a:solidFill>
              <a:effectLst/>
              <a:latin typeface="Courier New" panose="02070309020205020404" pitchFamily="49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A = 10;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Arial" panose="020B0604020202020204" pitchFamily="34" charset="0"/>
              </a:rPr>
              <a:t>int hasil5 = A % 2;</a:t>
            </a:r>
            <a:endParaRPr lang="en-US" sz="2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5583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14CD7-1930-4D3E-B0C4-AA65B7F01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047" y="132735"/>
            <a:ext cx="10515600" cy="943897"/>
          </a:xfrm>
        </p:spPr>
        <p:txBody>
          <a:bodyPr/>
          <a:lstStyle/>
          <a:p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Praktik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D3BB1-12DE-4B21-895A-B40542FDD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6348"/>
            <a:ext cx="10621297" cy="533891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Buatlah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kelompok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3-4 orang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LMS 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https://bit.ly/lmspemdas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Kerjakan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LKPD: 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https://bit.ly/lkpd-aritmatika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Presentasi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Kesimpulan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Upload LKPD di 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hlinkClick r:id="rId4"/>
              </a:rPr>
              <a:t>https://bit.ly/unggah-lkpd-aritmatika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Tes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Formatif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hlinkClick r:id="rId5"/>
              </a:rPr>
              <a:t>https://bit.ly/evaluasi-aritmatika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324182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407</Words>
  <Application>Microsoft Office PowerPoint</Application>
  <PresentationFormat>Widescreen</PresentationFormat>
  <Paragraphs>119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Courier New</vt:lpstr>
      <vt:lpstr>Wingdings</vt:lpstr>
      <vt:lpstr>Office Theme</vt:lpstr>
      <vt:lpstr>PEMROGRAMAN DASAR Operator Aritmatika</vt:lpstr>
      <vt:lpstr>PowerPoint Presentation</vt:lpstr>
      <vt:lpstr>Previous Lesson</vt:lpstr>
      <vt:lpstr>Materi Hari ini</vt:lpstr>
      <vt:lpstr>PowerPoint Presentation</vt:lpstr>
      <vt:lpstr>PowerPoint Presentation</vt:lpstr>
      <vt:lpstr>PowerPoint Presentation</vt:lpstr>
      <vt:lpstr>Contoh Penerapan Operator Aritmatika</vt:lpstr>
      <vt:lpstr>Kegiatan Praktik </vt:lpstr>
      <vt:lpstr>Studi Kasus #1</vt:lpstr>
      <vt:lpstr>PowerPoint Presentation</vt:lpstr>
      <vt:lpstr>PowerPoint Presentation</vt:lpstr>
      <vt:lpstr>Studi Kasus #2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Eko Zulkaryanto</dc:creator>
  <cp:keywords>Operator Aritmatika</cp:keywords>
  <cp:lastModifiedBy>PPDB Perguruan Tri Sukses</cp:lastModifiedBy>
  <cp:revision>69</cp:revision>
  <dcterms:created xsi:type="dcterms:W3CDTF">2021-10-03T22:55:08Z</dcterms:created>
  <dcterms:modified xsi:type="dcterms:W3CDTF">2021-10-20T13:13:39Z</dcterms:modified>
</cp:coreProperties>
</file>