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7" r:id="rId12"/>
    <p:sldId id="269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0" y="6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22747E-425F-4B1C-A25A-E9B2C8DE40B5}" type="datetimeFigureOut">
              <a:rPr lang="en-US" smtClean="0"/>
              <a:t>10/25/2020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11180D-FD65-4F53-AE7C-4E2BDD9489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376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11180D-FD65-4F53-AE7C-4E2BDD9489F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4819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618F4-A29C-4CE1-BE3C-63286C9D0D5E}" type="datetime1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962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9D2AFB-48F5-45FA-B935-6BF21CFF3E73}" type="datetime1">
              <a:rPr lang="en-US" smtClean="0"/>
              <a:t>10/25/2020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04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6D7555-D748-470A-A0B0-A1E3163F27BD}" type="datetime1">
              <a:rPr lang="en-US" smtClean="0"/>
              <a:t>10/25/2020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192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884B8-23DD-4B8D-A9CA-601F22003582}" type="datetime1">
              <a:rPr lang="en-US" smtClean="0"/>
              <a:t>10/25/2020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83225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C8022A-B774-4E2B-80C4-544B784355C1}" type="datetime1">
              <a:rPr lang="en-US" smtClean="0"/>
              <a:t>10/25/2020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8736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BA153-7EBA-4518-BB36-D0A2453E05E0}" type="datetime1">
              <a:rPr lang="en-US" smtClean="0"/>
              <a:t>10/25/2020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3407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20F5-5DEE-4A83-A6BA-99B8F487D3B3}" type="datetime1">
              <a:rPr lang="en-US" smtClean="0"/>
              <a:t>10/25/2020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3154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38A53-2247-48AE-8CD4-0AEA4EB781B0}" type="datetime1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1558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C83DD4-453E-4C53-A0B9-C0085E51A50A}" type="datetime1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958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A8A3B8-E96A-4ACD-9B85-73EE8B20EEAD}" type="datetime1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8623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34E36-1637-4B44-A38C-803EF9E450C9}" type="datetime1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817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AE8EC-3D71-480A-A8B4-99F2F3B00D29}" type="datetime1">
              <a:rPr lang="en-US" smtClean="0"/>
              <a:t>10/25/2020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761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1E0DAD-F4FD-4FDB-9CB6-A3B2C31B6111}" type="datetime1">
              <a:rPr lang="en-US" smtClean="0"/>
              <a:t>10/25/2020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129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63658-F3FF-413A-81B6-6AFDD187F07E}" type="datetime1">
              <a:rPr lang="en-US" smtClean="0"/>
              <a:t>10/25/2020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275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6CC22B-E7D6-4BA9-B3DB-C72C23B9BD0A}" type="datetime1">
              <a:rPr lang="en-US" smtClean="0"/>
              <a:t>10/25/2020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372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15A21-5DDB-497C-9DB9-6EC69B27116B}" type="datetime1">
              <a:rPr lang="en-US" smtClean="0"/>
              <a:t>10/25/2020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727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7D1761-88D9-4EEA-B7F1-6C88EF9DA60D}" type="datetime1">
              <a:rPr lang="en-US" smtClean="0"/>
              <a:t>10/25/2020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007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07D067-0442-47B9-9D5E-D59B4BA60E92}" type="datetime1">
              <a:rPr lang="en-US" smtClean="0"/>
              <a:t>10/25/2020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B4579-3D65-4503-999B-1F779C09F8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1352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_ExG8K6A5kk" TargetMode="External"/><Relationship Id="rId2" Type="http://schemas.openxmlformats.org/officeDocument/2006/relationships/hyperlink" Target="https://youtu.be/8Ok5E3y-ioU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kgKxGB0cR90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1730019"/>
          </a:xfrm>
        </p:spPr>
        <p:txBody>
          <a:bodyPr/>
          <a:lstStyle/>
          <a:p>
            <a:r>
              <a:rPr lang="en-ID" dirty="0" smtClean="0"/>
              <a:t>BAHASA PEMROGRAMAN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370997"/>
            <a:ext cx="9001462" cy="1501254"/>
          </a:xfrm>
        </p:spPr>
        <p:txBody>
          <a:bodyPr>
            <a:normAutofit fontScale="62500" lnSpcReduction="20000"/>
          </a:bodyPr>
          <a:lstStyle/>
          <a:p>
            <a:r>
              <a:rPr lang="en-ID" dirty="0" smtClean="0"/>
              <a:t>PEMROGRAMAN DASAR – SEMESTER I</a:t>
            </a:r>
          </a:p>
          <a:p>
            <a:endParaRPr lang="en-ID" dirty="0" smtClean="0"/>
          </a:p>
          <a:p>
            <a:r>
              <a:rPr lang="en-ID" dirty="0" err="1" smtClean="0"/>
              <a:t>Oleh</a:t>
            </a:r>
            <a:r>
              <a:rPr lang="en-ID" dirty="0" smtClean="0"/>
              <a:t> </a:t>
            </a:r>
            <a:r>
              <a:rPr lang="en-ID" dirty="0" err="1" smtClean="0"/>
              <a:t>Eko</a:t>
            </a:r>
            <a:r>
              <a:rPr lang="en-ID" dirty="0" smtClean="0"/>
              <a:t> </a:t>
            </a:r>
            <a:r>
              <a:rPr lang="en-ID" dirty="0" err="1" smtClean="0"/>
              <a:t>Zulkaryanto</a:t>
            </a:r>
            <a:r>
              <a:rPr lang="en-ID" dirty="0" smtClean="0"/>
              <a:t>, </a:t>
            </a:r>
            <a:r>
              <a:rPr lang="en-ID" dirty="0" err="1" smtClean="0"/>
              <a:t>S.Kom</a:t>
            </a:r>
            <a:r>
              <a:rPr lang="en-ID" dirty="0" smtClean="0"/>
              <a:t>, MCTS</a:t>
            </a:r>
          </a:p>
          <a:p>
            <a:r>
              <a:rPr lang="en-ID" dirty="0" smtClean="0"/>
              <a:t>SMK TRI SUKSES </a:t>
            </a:r>
            <a:r>
              <a:rPr lang="en-ID" dirty="0" err="1" smtClean="0"/>
              <a:t>Natar</a:t>
            </a:r>
            <a:r>
              <a:rPr lang="en-ID" dirty="0" smtClean="0"/>
              <a:t> Lampung Selatan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253182" y="5883275"/>
            <a:ext cx="2436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D" dirty="0" smtClean="0"/>
              <a:t>https://s.id/ekozulYT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685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175" y="0"/>
            <a:ext cx="11356997" cy="526309"/>
          </a:xfrm>
        </p:spPr>
        <p:txBody>
          <a:bodyPr>
            <a:normAutofit fontScale="90000"/>
          </a:bodyPr>
          <a:lstStyle/>
          <a:p>
            <a:pPr algn="l"/>
            <a:r>
              <a:rPr lang="en-ID" dirty="0" smtClean="0"/>
              <a:t>Video: MEMBUAT PROGRAM Bahasa c di dev-CPP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youtu.be/8Ok5E3y-ioU</a:t>
            </a:r>
            <a:endParaRPr lang="en-US" dirty="0" smtClean="0"/>
          </a:p>
          <a:p>
            <a:r>
              <a:rPr lang="en-US" dirty="0">
                <a:hlinkClick r:id="rId3"/>
              </a:rPr>
              <a:t>https://youtu.be/_</a:t>
            </a:r>
            <a:r>
              <a:rPr lang="en-US" dirty="0" smtClean="0">
                <a:hlinkClick r:id="rId3"/>
              </a:rPr>
              <a:t>ExG8K6A5kk</a:t>
            </a:r>
            <a:endParaRPr lang="en-US" dirty="0" smtClean="0"/>
          </a:p>
          <a:p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youtu.be/kgKxGB0cR90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54304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Contoh</a:t>
            </a:r>
            <a:r>
              <a:rPr lang="en-ID" dirty="0" smtClean="0"/>
              <a:t> 1 </a:t>
            </a:r>
            <a:r>
              <a:rPr lang="en-ID" dirty="0" err="1" smtClean="0"/>
              <a:t>penerapan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Bahasa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096064"/>
            <a:ext cx="4558957" cy="3695136"/>
          </a:xfrm>
        </p:spPr>
        <p:txBody>
          <a:bodyPr/>
          <a:lstStyle/>
          <a:p>
            <a:r>
              <a:rPr lang="en-ID" dirty="0" err="1" smtClean="0"/>
              <a:t>Algoritma</a:t>
            </a:r>
            <a:r>
              <a:rPr lang="en-ID" dirty="0" smtClean="0"/>
              <a:t>:</a:t>
            </a:r>
            <a:r>
              <a:rPr lang="en-ID" dirty="0"/>
              <a:t> </a:t>
            </a:r>
            <a:endParaRPr lang="en-ID" dirty="0" smtClean="0"/>
          </a:p>
          <a:p>
            <a:pPr marL="0" indent="0">
              <a:buNone/>
            </a:pPr>
            <a:r>
              <a:rPr lang="en-ID" dirty="0"/>
              <a:t>	</a:t>
            </a:r>
            <a:r>
              <a:rPr lang="en-ID" dirty="0" err="1" smtClean="0"/>
              <a:t>Menampilkan</a:t>
            </a:r>
            <a:r>
              <a:rPr lang="en-ID" dirty="0" smtClean="0"/>
              <a:t> </a:t>
            </a:r>
            <a:r>
              <a:rPr lang="en-ID" dirty="0" err="1" smtClean="0"/>
              <a:t>kalimat</a:t>
            </a:r>
            <a:r>
              <a:rPr lang="en-ID" dirty="0" smtClean="0"/>
              <a:t> “SMK 	BISA!” </a:t>
            </a:r>
          </a:p>
          <a:p>
            <a:pPr marL="0" indent="0">
              <a:buNone/>
            </a:pPr>
            <a:endParaRPr lang="en-ID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ID" dirty="0" smtClean="0"/>
              <a:t>Pseudocode:</a:t>
            </a:r>
          </a:p>
          <a:p>
            <a:pPr marL="0" indent="0">
              <a:buNone/>
            </a:pPr>
            <a:r>
              <a:rPr lang="en-ID" dirty="0">
                <a:solidFill>
                  <a:srgbClr val="FFFF00"/>
                </a:solidFill>
              </a:rPr>
              <a:t>	</a:t>
            </a:r>
            <a:r>
              <a:rPr lang="en-ID" dirty="0" smtClean="0">
                <a:solidFill>
                  <a:srgbClr val="FFFF00"/>
                </a:solidFill>
              </a:rPr>
              <a:t>PRINT “SMK BISA!”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Bahasa </a:t>
            </a:r>
            <a:r>
              <a:rPr lang="en-US" dirty="0" err="1" smtClean="0"/>
              <a:t>Pemrograman</a:t>
            </a:r>
            <a:r>
              <a:rPr lang="en-US" dirty="0" smtClean="0"/>
              <a:t> - </a:t>
            </a:r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11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706434" y="2188139"/>
            <a:ext cx="5184479" cy="41523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en-ID" dirty="0" smtClean="0"/>
              <a:t>Bahasa C:	</a:t>
            </a: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#include&lt;</a:t>
            </a:r>
            <a:r>
              <a:rPr lang="en-ID" sz="1800" b="1" dirty="0" err="1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#include&lt;</a:t>
            </a:r>
            <a:r>
              <a:rPr lang="en-ID" sz="1800" b="1" dirty="0" err="1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conio.h</a:t>
            </a: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914400" lvl="2" indent="0">
              <a:buFont typeface="Arial" panose="020B0604020202020204" pitchFamily="34" charset="0"/>
              <a:buNone/>
            </a:pPr>
            <a:endParaRPr lang="en-ID" sz="1800" b="1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ID" sz="1800" b="1" dirty="0" err="1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main(){</a:t>
            </a: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ID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1800" b="1" dirty="0" err="1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(“SMK BISA!”); </a:t>
            </a: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ID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en-ID" sz="1800" b="1" dirty="0" smtClean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ID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1800" b="1" dirty="0" err="1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getch</a:t>
            </a: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return 0;</a:t>
            </a:r>
            <a:endParaRPr lang="en-ID" sz="1800" b="1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6549817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Contoh</a:t>
            </a:r>
            <a:r>
              <a:rPr lang="en-ID" dirty="0" smtClean="0"/>
              <a:t> 1 </a:t>
            </a:r>
            <a:r>
              <a:rPr lang="en-ID" dirty="0" err="1" smtClean="0"/>
              <a:t>penerapan</a:t>
            </a:r>
            <a:r>
              <a:rPr lang="en-ID" dirty="0" smtClean="0"/>
              <a:t> </a:t>
            </a:r>
            <a:r>
              <a:rPr lang="en-ID" dirty="0" err="1" smtClean="0"/>
              <a:t>dalam</a:t>
            </a:r>
            <a:r>
              <a:rPr lang="en-ID" dirty="0" smtClean="0"/>
              <a:t> Bahasa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5" y="2096064"/>
            <a:ext cx="4558957" cy="3695136"/>
          </a:xfrm>
        </p:spPr>
        <p:txBody>
          <a:bodyPr>
            <a:normAutofit/>
          </a:bodyPr>
          <a:lstStyle/>
          <a:p>
            <a:r>
              <a:rPr lang="en-ID" dirty="0" err="1" smtClean="0"/>
              <a:t>Algoritma</a:t>
            </a:r>
            <a:r>
              <a:rPr lang="en-ID" dirty="0" smtClean="0"/>
              <a:t>:</a:t>
            </a:r>
            <a:r>
              <a:rPr lang="en-ID" dirty="0"/>
              <a:t> </a:t>
            </a:r>
            <a:endParaRPr lang="en-ID" dirty="0" smtClean="0"/>
          </a:p>
          <a:p>
            <a:pPr marL="0" indent="0">
              <a:buNone/>
            </a:pPr>
            <a:r>
              <a:rPr lang="en-ID" dirty="0"/>
              <a:t>	</a:t>
            </a:r>
            <a:r>
              <a:rPr lang="en-ID" i="1" dirty="0" err="1" smtClean="0"/>
              <a:t>Menampilkan</a:t>
            </a:r>
            <a:r>
              <a:rPr lang="en-ID" i="1" dirty="0" smtClean="0"/>
              <a:t> </a:t>
            </a:r>
            <a:r>
              <a:rPr lang="en-ID" i="1" dirty="0" err="1" smtClean="0"/>
              <a:t>luas</a:t>
            </a:r>
            <a:r>
              <a:rPr lang="en-ID" i="1" dirty="0" smtClean="0"/>
              <a:t> </a:t>
            </a:r>
            <a:r>
              <a:rPr lang="en-ID" i="1" dirty="0" err="1" smtClean="0"/>
              <a:t>persegi</a:t>
            </a:r>
            <a:r>
              <a:rPr lang="en-ID" i="1" dirty="0" smtClean="0"/>
              <a:t> 	</a:t>
            </a:r>
            <a:r>
              <a:rPr lang="en-ID" i="1" dirty="0" err="1" smtClean="0"/>
              <a:t>panjang</a:t>
            </a:r>
            <a:r>
              <a:rPr lang="en-ID" i="1" dirty="0" smtClean="0"/>
              <a:t> (L) </a:t>
            </a:r>
            <a:r>
              <a:rPr lang="en-ID" i="1" dirty="0" err="1" smtClean="0"/>
              <a:t>dengan</a:t>
            </a:r>
            <a:r>
              <a:rPr lang="en-ID" i="1" dirty="0" smtClean="0"/>
              <a:t> </a:t>
            </a:r>
            <a:r>
              <a:rPr lang="en-ID" i="1" dirty="0" err="1" smtClean="0"/>
              <a:t>panjang</a:t>
            </a:r>
            <a:r>
              <a:rPr lang="en-ID" i="1" dirty="0" smtClean="0"/>
              <a:t> 	(p) </a:t>
            </a:r>
            <a:r>
              <a:rPr lang="en-ID" i="1" dirty="0" err="1" smtClean="0"/>
              <a:t>dan</a:t>
            </a:r>
            <a:r>
              <a:rPr lang="en-ID" i="1" dirty="0" smtClean="0"/>
              <a:t> </a:t>
            </a:r>
            <a:r>
              <a:rPr lang="en-ID" i="1" dirty="0" err="1" smtClean="0"/>
              <a:t>lebar</a:t>
            </a:r>
            <a:r>
              <a:rPr lang="en-ID" i="1" dirty="0" smtClean="0"/>
              <a:t> (l).</a:t>
            </a:r>
            <a:endParaRPr lang="en-ID" i="1" dirty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ID" dirty="0" smtClean="0"/>
              <a:t>Pseudocode:</a:t>
            </a:r>
          </a:p>
          <a:p>
            <a:pPr marL="0" indent="0">
              <a:buNone/>
            </a:pPr>
            <a:r>
              <a:rPr lang="en-ID" dirty="0">
                <a:solidFill>
                  <a:srgbClr val="FFFF00"/>
                </a:solidFill>
              </a:rPr>
              <a:t>	</a:t>
            </a:r>
            <a:r>
              <a:rPr lang="en-ID" dirty="0" smtClean="0">
                <a:solidFill>
                  <a:srgbClr val="FFFF00"/>
                </a:solidFill>
              </a:rPr>
              <a:t>INPUT  </a:t>
            </a:r>
            <a:r>
              <a:rPr lang="en-ID" dirty="0" err="1" smtClean="0">
                <a:solidFill>
                  <a:srgbClr val="FFFF00"/>
                </a:solidFill>
              </a:rPr>
              <a:t>p,l</a:t>
            </a:r>
            <a:endParaRPr lang="en-ID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n-ID" dirty="0">
                <a:solidFill>
                  <a:srgbClr val="FFFF00"/>
                </a:solidFill>
              </a:rPr>
              <a:t>	</a:t>
            </a:r>
            <a:r>
              <a:rPr lang="en-ID" dirty="0" smtClean="0">
                <a:solidFill>
                  <a:srgbClr val="FFFF00"/>
                </a:solidFill>
              </a:rPr>
              <a:t>L = p * l</a:t>
            </a:r>
          </a:p>
          <a:p>
            <a:pPr marL="0" indent="0">
              <a:buNone/>
            </a:pPr>
            <a:r>
              <a:rPr lang="en-ID" dirty="0">
                <a:solidFill>
                  <a:srgbClr val="FFFF00"/>
                </a:solidFill>
              </a:rPr>
              <a:t>	</a:t>
            </a:r>
            <a:r>
              <a:rPr lang="en-ID" dirty="0" smtClean="0">
                <a:solidFill>
                  <a:srgbClr val="FFFF00"/>
                </a:solidFill>
              </a:rPr>
              <a:t>PRINT  L</a:t>
            </a:r>
          </a:p>
          <a:p>
            <a:pPr marL="0" indent="0">
              <a:buNone/>
            </a:pPr>
            <a:endParaRPr lang="en-ID" dirty="0" smtClean="0">
              <a:solidFill>
                <a:srgbClr val="FFFF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Bahasa </a:t>
            </a:r>
            <a:r>
              <a:rPr lang="en-US" dirty="0" err="1" smtClean="0"/>
              <a:t>Pemrograman</a:t>
            </a:r>
            <a:r>
              <a:rPr lang="en-US" dirty="0" smtClean="0"/>
              <a:t> - </a:t>
            </a:r>
            <a:r>
              <a:rPr lang="en-US" dirty="0" err="1" smtClean="0"/>
              <a:t>Pemrograman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12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706434" y="2188139"/>
            <a:ext cx="5184479" cy="4152336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>
                  <a:outerShdw blurRad="50800" dist="38100" dir="2700000" algn="tl" rotWithShape="0">
                    <a:srgbClr val="000000">
                      <a:alpha val="48000"/>
                    </a:srgb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r>
              <a:rPr lang="en-ID" dirty="0" smtClean="0"/>
              <a:t>Bahasa C:	</a:t>
            </a: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#include&lt;</a:t>
            </a:r>
            <a:r>
              <a:rPr lang="en-ID" sz="1800" b="1" dirty="0" err="1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#include&lt;</a:t>
            </a:r>
            <a:r>
              <a:rPr lang="en-ID" sz="1800" b="1" dirty="0" err="1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conio.h</a:t>
            </a: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914400" lvl="2" indent="0">
              <a:buFont typeface="Arial" panose="020B0604020202020204" pitchFamily="34" charset="0"/>
              <a:buNone/>
            </a:pPr>
            <a:endParaRPr lang="en-ID" sz="1800" b="1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ID" sz="1800" b="1" dirty="0" err="1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main(){</a:t>
            </a: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ID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1800" b="1" dirty="0" err="1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 = 5;</a:t>
            </a: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ID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1800" b="1" dirty="0" err="1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l = 4;</a:t>
            </a: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ID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1800" b="1" dirty="0" err="1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L;</a:t>
            </a: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ID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 = p * l;</a:t>
            </a: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ID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1800" b="1" dirty="0" err="1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(“%</a:t>
            </a: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d”, L);</a:t>
            </a: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ID" sz="1800" b="1" dirty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sz="1800" b="1" dirty="0" err="1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getch</a:t>
            </a: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return 0;</a:t>
            </a:r>
            <a:endParaRPr lang="en-ID" sz="1800" b="1" dirty="0">
              <a:solidFill>
                <a:srgbClr val="FFFF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914400" lvl="2" indent="0">
              <a:buFont typeface="Arial" panose="020B0604020202020204" pitchFamily="34" charset="0"/>
              <a:buNone/>
            </a:pPr>
            <a:r>
              <a:rPr lang="en-ID" sz="1800" b="1" dirty="0" smtClean="0">
                <a:solidFill>
                  <a:srgbClr val="FFFF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66186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Terima</a:t>
            </a:r>
            <a:r>
              <a:rPr lang="en-ID" dirty="0" smtClean="0"/>
              <a:t> </a:t>
            </a:r>
            <a:r>
              <a:rPr lang="en-ID" dirty="0" err="1" smtClean="0"/>
              <a:t>kasih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233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Kompetensi</a:t>
            </a:r>
            <a:r>
              <a:rPr lang="en-ID" dirty="0" smtClean="0"/>
              <a:t> </a:t>
            </a:r>
            <a:r>
              <a:rPr lang="en-ID" dirty="0" err="1" smtClean="0"/>
              <a:t>Dasar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13796" y="2306472"/>
            <a:ext cx="10353760" cy="914400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3.3 </a:t>
            </a:r>
            <a:r>
              <a:rPr lang="en-US" sz="2000" dirty="0" err="1" smtClean="0"/>
              <a:t>Menerapkan</a:t>
            </a:r>
            <a:r>
              <a:rPr lang="en-US" sz="2000" dirty="0" smtClean="0"/>
              <a:t> </a:t>
            </a:r>
            <a:r>
              <a:rPr lang="en-US" sz="2000" dirty="0" err="1"/>
              <a:t>alur</a:t>
            </a:r>
            <a:r>
              <a:rPr lang="en-US" sz="2000" dirty="0"/>
              <a:t> </a:t>
            </a:r>
            <a:r>
              <a:rPr lang="en-US" sz="2000" dirty="0" err="1"/>
              <a:t>pemrograman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struktur</a:t>
            </a:r>
            <a:r>
              <a:rPr lang="en-US" sz="2000" dirty="0"/>
              <a:t> </a:t>
            </a:r>
            <a:r>
              <a:rPr lang="en-US" sz="2000" dirty="0" err="1"/>
              <a:t>bahasa</a:t>
            </a:r>
            <a:r>
              <a:rPr lang="en-US" sz="2000" dirty="0"/>
              <a:t> </a:t>
            </a:r>
            <a:r>
              <a:rPr lang="en-US" sz="2000" dirty="0" err="1"/>
              <a:t>pemrograman</a:t>
            </a:r>
            <a:r>
              <a:rPr lang="en-US" sz="2000" dirty="0"/>
              <a:t> </a:t>
            </a:r>
            <a:r>
              <a:rPr lang="en-US" sz="2000" dirty="0" err="1"/>
              <a:t>komputer</a:t>
            </a:r>
            <a:endParaRPr lang="en-US" sz="2000" dirty="0"/>
          </a:p>
        </p:txBody>
      </p:sp>
      <p:sp>
        <p:nvSpPr>
          <p:cNvPr id="5" name="Rounded Rectangle 4"/>
          <p:cNvSpPr/>
          <p:nvPr/>
        </p:nvSpPr>
        <p:spPr>
          <a:xfrm>
            <a:off x="913796" y="3741762"/>
            <a:ext cx="1035376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/>
              <a:t>4.3 </a:t>
            </a:r>
            <a:r>
              <a:rPr lang="en-US" sz="2000" dirty="0" err="1" smtClean="0"/>
              <a:t>Menulis</a:t>
            </a:r>
            <a:r>
              <a:rPr lang="en-US" sz="2000" dirty="0" smtClean="0"/>
              <a:t> </a:t>
            </a:r>
            <a:r>
              <a:rPr lang="en-US" sz="2000" dirty="0" err="1"/>
              <a:t>kode</a:t>
            </a:r>
            <a:r>
              <a:rPr lang="en-US" sz="2000" dirty="0"/>
              <a:t> </a:t>
            </a:r>
            <a:r>
              <a:rPr lang="en-US" sz="2000" dirty="0" err="1"/>
              <a:t>pemrogram</a:t>
            </a:r>
            <a:r>
              <a:rPr lang="en-US" sz="2000" dirty="0"/>
              <a:t> </a:t>
            </a:r>
            <a:r>
              <a:rPr lang="en-US" sz="2000" dirty="0" err="1"/>
              <a:t>sesuai</a:t>
            </a:r>
            <a:r>
              <a:rPr lang="en-US" sz="2000" dirty="0"/>
              <a:t> </a:t>
            </a:r>
            <a:r>
              <a:rPr lang="en-US" sz="2000" dirty="0" err="1"/>
              <a:t>dengan</a:t>
            </a:r>
            <a:r>
              <a:rPr lang="en-US" sz="2000" dirty="0"/>
              <a:t> </a:t>
            </a:r>
            <a:r>
              <a:rPr lang="en-US" sz="2000" dirty="0" err="1"/>
              <a:t>aturan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sintaks</a:t>
            </a:r>
            <a:r>
              <a:rPr lang="en-US" sz="2000" dirty="0"/>
              <a:t> </a:t>
            </a:r>
            <a:r>
              <a:rPr lang="en-US" sz="2000" dirty="0" err="1"/>
              <a:t>bahasa</a:t>
            </a:r>
            <a:r>
              <a:rPr lang="en-US" sz="2000" dirty="0"/>
              <a:t> </a:t>
            </a:r>
            <a:r>
              <a:rPr lang="en-US" sz="2000" dirty="0" err="1"/>
              <a:t>pemrograman</a:t>
            </a:r>
            <a:endParaRPr lang="en-US" sz="20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4166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Sejarah</a:t>
            </a:r>
            <a:r>
              <a:rPr lang="en-ID" dirty="0" smtClean="0"/>
              <a:t> </a:t>
            </a:r>
            <a:r>
              <a:rPr lang="en-ID" dirty="0" err="1" smtClean="0"/>
              <a:t>perkembangan</a:t>
            </a:r>
            <a:r>
              <a:rPr lang="en-ID" dirty="0" smtClean="0"/>
              <a:t> Bahasa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D" dirty="0" err="1" smtClean="0"/>
              <a:t>Dikembangkan</a:t>
            </a:r>
            <a:r>
              <a:rPr lang="en-ID" dirty="0" smtClean="0"/>
              <a:t> </a:t>
            </a:r>
            <a:r>
              <a:rPr lang="en-ID" dirty="0" err="1" smtClean="0"/>
              <a:t>oleh</a:t>
            </a:r>
            <a:r>
              <a:rPr lang="en-ID" dirty="0" smtClean="0"/>
              <a:t> Dennis Ritchie (1969-1972):</a:t>
            </a:r>
            <a:endParaRPr lang="en-US" dirty="0"/>
          </a:p>
          <a:p>
            <a:pPr lvl="1"/>
            <a:r>
              <a:rPr lang="en-ID" dirty="0" err="1" smtClean="0"/>
              <a:t>Untuk</a:t>
            </a:r>
            <a:r>
              <a:rPr lang="en-ID" dirty="0" smtClean="0"/>
              <a:t> </a:t>
            </a:r>
            <a:r>
              <a:rPr lang="en-ID" dirty="0" err="1" smtClean="0"/>
              <a:t>menulis</a:t>
            </a:r>
            <a:r>
              <a:rPr lang="en-ID" dirty="0" smtClean="0"/>
              <a:t> system </a:t>
            </a:r>
            <a:r>
              <a:rPr lang="en-ID" dirty="0" err="1" smtClean="0"/>
              <a:t>operasi</a:t>
            </a:r>
            <a:r>
              <a:rPr lang="en-ID" dirty="0" smtClean="0"/>
              <a:t> UNIX</a:t>
            </a:r>
          </a:p>
          <a:p>
            <a:pPr lvl="1"/>
            <a:r>
              <a:rPr lang="en-ID" dirty="0" smtClean="0"/>
              <a:t>Bahasa </a:t>
            </a:r>
            <a:r>
              <a:rPr lang="en-ID" dirty="0" err="1" smtClean="0"/>
              <a:t>pemrograman</a:t>
            </a:r>
            <a:r>
              <a:rPr lang="en-ID" dirty="0" smtClean="0"/>
              <a:t> </a:t>
            </a:r>
            <a:r>
              <a:rPr lang="en-ID" dirty="0" err="1" smtClean="0"/>
              <a:t>umum</a:t>
            </a:r>
            <a:endParaRPr lang="en-ID" dirty="0" smtClean="0"/>
          </a:p>
          <a:p>
            <a:r>
              <a:rPr lang="en-ID" dirty="0" err="1" smtClean="0"/>
              <a:t>Buku</a:t>
            </a:r>
            <a:r>
              <a:rPr lang="en-ID" dirty="0" smtClean="0"/>
              <a:t> “The C Programming Language” </a:t>
            </a:r>
            <a:r>
              <a:rPr lang="en-ID" dirty="0" err="1" smtClean="0"/>
              <a:t>jadi</a:t>
            </a:r>
            <a:r>
              <a:rPr lang="en-ID" dirty="0" smtClean="0"/>
              <a:t> </a:t>
            </a:r>
            <a:r>
              <a:rPr lang="en-ID" dirty="0" err="1" smtClean="0"/>
              <a:t>referensi</a:t>
            </a:r>
            <a:r>
              <a:rPr lang="en-ID" dirty="0" smtClean="0"/>
              <a:t> di </a:t>
            </a:r>
            <a:r>
              <a:rPr lang="en-ID" dirty="0" err="1" smtClean="0"/>
              <a:t>kalangan</a:t>
            </a:r>
            <a:r>
              <a:rPr lang="en-ID" dirty="0" smtClean="0"/>
              <a:t> </a:t>
            </a:r>
            <a:r>
              <a:rPr lang="en-ID" dirty="0" err="1" smtClean="0"/>
              <a:t>akademisi</a:t>
            </a:r>
            <a:r>
              <a:rPr lang="en-ID" dirty="0" smtClean="0"/>
              <a:t> (1978)</a:t>
            </a:r>
          </a:p>
          <a:p>
            <a:r>
              <a:rPr lang="en-ID" dirty="0" smtClean="0"/>
              <a:t>Richard Stallman </a:t>
            </a:r>
            <a:r>
              <a:rPr lang="en-ID" dirty="0" err="1" smtClean="0"/>
              <a:t>membuat</a:t>
            </a:r>
            <a:r>
              <a:rPr lang="en-ID" dirty="0" smtClean="0"/>
              <a:t> project open source GNU (1983)</a:t>
            </a:r>
          </a:p>
          <a:p>
            <a:r>
              <a:rPr lang="en-ID" dirty="0" smtClean="0"/>
              <a:t>Linus </a:t>
            </a:r>
            <a:r>
              <a:rPr lang="en-ID" dirty="0" err="1" smtClean="0"/>
              <a:t>Torvald</a:t>
            </a:r>
            <a:r>
              <a:rPr lang="en-ID" dirty="0" smtClean="0"/>
              <a:t> </a:t>
            </a:r>
            <a:r>
              <a:rPr lang="en-ID" dirty="0" err="1" smtClean="0"/>
              <a:t>mengembangkan</a:t>
            </a:r>
            <a:r>
              <a:rPr lang="en-ID" dirty="0" smtClean="0"/>
              <a:t> kernel Linux (1991)</a:t>
            </a:r>
          </a:p>
          <a:p>
            <a:r>
              <a:rPr lang="en-ID" dirty="0" err="1" smtClean="0"/>
              <a:t>MacOS</a:t>
            </a:r>
            <a:r>
              <a:rPr lang="en-ID" dirty="0" smtClean="0"/>
              <a:t> </a:t>
            </a:r>
            <a:r>
              <a:rPr lang="en-ID" dirty="0" err="1" smtClean="0"/>
              <a:t>dikembangkan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</a:t>
            </a:r>
            <a:r>
              <a:rPr lang="en-ID" dirty="0" err="1" smtClean="0"/>
              <a:t>NeXTSTEP</a:t>
            </a:r>
            <a:r>
              <a:rPr lang="en-ID" dirty="0" smtClean="0"/>
              <a:t>, </a:t>
            </a:r>
            <a:r>
              <a:rPr lang="en-ID" dirty="0" err="1" smtClean="0"/>
              <a:t>salah</a:t>
            </a:r>
            <a:r>
              <a:rPr lang="en-ID" dirty="0" smtClean="0"/>
              <a:t> </a:t>
            </a:r>
            <a:r>
              <a:rPr lang="en-ID" dirty="0" err="1" smtClean="0"/>
              <a:t>satu</a:t>
            </a:r>
            <a:r>
              <a:rPr lang="en-ID" dirty="0" smtClean="0"/>
              <a:t> UNIX (1997-2001)</a:t>
            </a:r>
          </a:p>
          <a:p>
            <a:r>
              <a:rPr lang="en-ID" dirty="0" smtClean="0"/>
              <a:t>Android </a:t>
            </a:r>
            <a:r>
              <a:rPr lang="en-ID" dirty="0" err="1" smtClean="0"/>
              <a:t>berasal</a:t>
            </a:r>
            <a:r>
              <a:rPr lang="en-ID" dirty="0" smtClean="0"/>
              <a:t> </a:t>
            </a:r>
            <a:r>
              <a:rPr lang="en-ID" dirty="0" err="1" smtClean="0"/>
              <a:t>dari</a:t>
            </a:r>
            <a:r>
              <a:rPr lang="en-ID" dirty="0" smtClean="0"/>
              <a:t> kernel Linux yang </a:t>
            </a:r>
            <a:r>
              <a:rPr lang="en-ID" dirty="0" err="1" smtClean="0"/>
              <a:t>dimodifikasi</a:t>
            </a:r>
            <a:endParaRPr lang="en-ID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8521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Kelebihan</a:t>
            </a:r>
            <a:r>
              <a:rPr lang="en-ID" dirty="0" smtClean="0"/>
              <a:t> Bahasa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err="1" smtClean="0"/>
              <a:t>Tersedia</a:t>
            </a:r>
            <a:r>
              <a:rPr lang="en-ID" dirty="0" smtClean="0"/>
              <a:t> di </a:t>
            </a:r>
            <a:r>
              <a:rPr lang="en-ID" dirty="0" err="1" smtClean="0"/>
              <a:t>hampir</a:t>
            </a:r>
            <a:r>
              <a:rPr lang="en-ID" dirty="0" smtClean="0"/>
              <a:t> </a:t>
            </a:r>
            <a:r>
              <a:rPr lang="en-ID" dirty="0" err="1" smtClean="0"/>
              <a:t>semua</a:t>
            </a:r>
            <a:r>
              <a:rPr lang="en-ID" dirty="0" smtClean="0"/>
              <a:t> </a:t>
            </a:r>
            <a:r>
              <a:rPr lang="en-ID" dirty="0" err="1" smtClean="0"/>
              <a:t>jenis</a:t>
            </a:r>
            <a:r>
              <a:rPr lang="en-ID" dirty="0" smtClean="0"/>
              <a:t> </a:t>
            </a:r>
            <a:r>
              <a:rPr lang="en-ID" dirty="0" err="1" smtClean="0"/>
              <a:t>komputer</a:t>
            </a:r>
            <a:endParaRPr lang="en-ID" dirty="0" smtClean="0"/>
          </a:p>
          <a:p>
            <a:r>
              <a:rPr lang="en-ID" dirty="0" err="1" smtClean="0"/>
              <a:t>Bersifat</a:t>
            </a:r>
            <a:r>
              <a:rPr lang="en-ID" dirty="0" smtClean="0"/>
              <a:t> portable</a:t>
            </a:r>
          </a:p>
          <a:p>
            <a:r>
              <a:rPr lang="en-ID" dirty="0" err="1" smtClean="0"/>
              <a:t>Tersedia</a:t>
            </a:r>
            <a:r>
              <a:rPr lang="en-ID" dirty="0" smtClean="0"/>
              <a:t> </a:t>
            </a:r>
            <a:r>
              <a:rPr lang="en-ID" dirty="0" err="1" smtClean="0"/>
              <a:t>sedikit</a:t>
            </a:r>
            <a:r>
              <a:rPr lang="en-ID" dirty="0" smtClean="0"/>
              <a:t> kata </a:t>
            </a:r>
            <a:r>
              <a:rPr lang="en-ID" dirty="0" err="1" smtClean="0"/>
              <a:t>kunci</a:t>
            </a:r>
            <a:endParaRPr lang="en-ID" dirty="0" smtClean="0"/>
          </a:p>
          <a:p>
            <a:r>
              <a:rPr lang="en-ID" dirty="0" smtClean="0"/>
              <a:t>Proses executable </a:t>
            </a:r>
            <a:r>
              <a:rPr lang="en-ID" dirty="0" err="1" smtClean="0"/>
              <a:t>lebih</a:t>
            </a:r>
            <a:r>
              <a:rPr lang="en-ID" dirty="0" smtClean="0"/>
              <a:t> </a:t>
            </a:r>
            <a:r>
              <a:rPr lang="en-ID" dirty="0" err="1" smtClean="0"/>
              <a:t>cepat</a:t>
            </a:r>
            <a:endParaRPr lang="en-ID" dirty="0" smtClean="0"/>
          </a:p>
          <a:p>
            <a:r>
              <a:rPr lang="en-ID" dirty="0" err="1" smtClean="0"/>
              <a:t>Dukungan</a:t>
            </a:r>
            <a:r>
              <a:rPr lang="en-ID" dirty="0" smtClean="0"/>
              <a:t> </a:t>
            </a:r>
            <a:r>
              <a:rPr lang="en-ID" dirty="0" err="1" smtClean="0"/>
              <a:t>pustaka</a:t>
            </a:r>
            <a:r>
              <a:rPr lang="en-ID" dirty="0" smtClean="0"/>
              <a:t> yang </a:t>
            </a:r>
            <a:r>
              <a:rPr lang="en-ID" dirty="0" err="1" smtClean="0"/>
              <a:t>banyak</a:t>
            </a:r>
            <a:endParaRPr lang="en-US" dirty="0"/>
          </a:p>
          <a:p>
            <a:r>
              <a:rPr lang="en-ID" dirty="0" err="1" smtClean="0"/>
              <a:t>Reuseable</a:t>
            </a:r>
            <a:endParaRPr lang="en-ID" dirty="0" smtClean="0"/>
          </a:p>
          <a:p>
            <a:r>
              <a:rPr lang="en-ID" dirty="0" err="1" smtClean="0"/>
              <a:t>Dapat</a:t>
            </a:r>
            <a:r>
              <a:rPr lang="en-ID" dirty="0" smtClean="0"/>
              <a:t> </a:t>
            </a:r>
            <a:r>
              <a:rPr lang="en-ID" dirty="0" err="1" smtClean="0"/>
              <a:t>membuat</a:t>
            </a:r>
            <a:r>
              <a:rPr lang="en-ID" dirty="0" smtClean="0"/>
              <a:t> </a:t>
            </a:r>
            <a:r>
              <a:rPr lang="en-ID" dirty="0" err="1" smtClean="0"/>
              <a:t>aplikasi</a:t>
            </a:r>
            <a:r>
              <a:rPr lang="en-ID" dirty="0" smtClean="0"/>
              <a:t> </a:t>
            </a:r>
            <a:r>
              <a:rPr lang="en-ID" dirty="0" err="1" smtClean="0"/>
              <a:t>dengan</a:t>
            </a:r>
            <a:r>
              <a:rPr lang="en-ID" dirty="0" smtClean="0"/>
              <a:t> </a:t>
            </a:r>
            <a:r>
              <a:rPr lang="en-ID" dirty="0" err="1" smtClean="0"/>
              <a:t>grafis</a:t>
            </a:r>
            <a:r>
              <a:rPr lang="en-ID" dirty="0" smtClean="0"/>
              <a:t> </a:t>
            </a:r>
            <a:r>
              <a:rPr lang="en-ID" dirty="0" err="1" smtClean="0"/>
              <a:t>berkualitas</a:t>
            </a:r>
            <a:r>
              <a:rPr lang="en-ID" dirty="0" smtClean="0"/>
              <a:t> </a:t>
            </a:r>
            <a:r>
              <a:rPr lang="en-ID" dirty="0" err="1" smtClean="0"/>
              <a:t>tinggi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84562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Kekurangan</a:t>
            </a:r>
            <a:r>
              <a:rPr lang="en-ID" dirty="0" smtClean="0"/>
              <a:t> Bahasa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Banyaknya</a:t>
            </a:r>
            <a:r>
              <a:rPr lang="en-US" dirty="0"/>
              <a:t> Operator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fleksibilitas</a:t>
            </a:r>
            <a:r>
              <a:rPr lang="en-US" dirty="0"/>
              <a:t> </a:t>
            </a:r>
            <a:r>
              <a:rPr lang="en-US" dirty="0" err="1"/>
              <a:t>penulisan</a:t>
            </a:r>
            <a:r>
              <a:rPr lang="en-US" dirty="0"/>
              <a:t> program </a:t>
            </a:r>
            <a:r>
              <a:rPr lang="en-US" dirty="0" err="1"/>
              <a:t>kadang-kadang</a:t>
            </a:r>
            <a:r>
              <a:rPr lang="en-US" dirty="0"/>
              <a:t> </a:t>
            </a:r>
            <a:r>
              <a:rPr lang="en-US" dirty="0" err="1"/>
              <a:t>membingungkan</a:t>
            </a:r>
            <a:r>
              <a:rPr lang="en-US" dirty="0"/>
              <a:t> </a:t>
            </a:r>
            <a:r>
              <a:rPr lang="en-US" dirty="0" err="1" smtClean="0"/>
              <a:t>pemakai</a:t>
            </a:r>
            <a:endParaRPr lang="en-US" dirty="0" smtClean="0"/>
          </a:p>
          <a:p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pemula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umumnya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kesulitan</a:t>
            </a:r>
            <a:r>
              <a:rPr lang="en-US" dirty="0"/>
              <a:t> </a:t>
            </a:r>
            <a:r>
              <a:rPr lang="en-US" dirty="0" err="1"/>
              <a:t>menggunakan</a:t>
            </a:r>
            <a:r>
              <a:rPr lang="en-US" dirty="0"/>
              <a:t> pointer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6087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Compiler Bahasa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 smtClean="0"/>
              <a:t>Dev-C++</a:t>
            </a:r>
          </a:p>
          <a:p>
            <a:r>
              <a:rPr lang="en-ID" dirty="0" smtClean="0"/>
              <a:t>Turbo C</a:t>
            </a:r>
          </a:p>
          <a:p>
            <a:r>
              <a:rPr lang="en-ID" dirty="0" smtClean="0"/>
              <a:t>Eclipse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829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Struktur</a:t>
            </a:r>
            <a:r>
              <a:rPr lang="en-ID" dirty="0" smtClean="0"/>
              <a:t> </a:t>
            </a:r>
            <a:r>
              <a:rPr lang="en-ID" dirty="0" err="1" smtClean="0"/>
              <a:t>kode</a:t>
            </a:r>
            <a:r>
              <a:rPr lang="en-ID" dirty="0" smtClean="0"/>
              <a:t> Bahasa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3794" y="2096064"/>
            <a:ext cx="4709084" cy="3695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D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ID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ID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endParaRPr lang="en-ID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ID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ID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main(){</a:t>
            </a:r>
          </a:p>
          <a:p>
            <a:pPr marL="0" indent="0">
              <a:buNone/>
            </a:pPr>
            <a:r>
              <a:rPr lang="en-ID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ID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(“Halo </a:t>
            </a:r>
            <a:r>
              <a:rPr lang="en-ID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Semua</a:t>
            </a:r>
            <a:r>
              <a:rPr lang="en-ID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!”);</a:t>
            </a:r>
          </a:p>
          <a:p>
            <a:pPr marL="0" indent="0">
              <a:buNone/>
            </a:pPr>
            <a:r>
              <a:rPr lang="en-ID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return 0;</a:t>
            </a:r>
          </a:p>
          <a:p>
            <a:pPr marL="0" indent="0">
              <a:buNone/>
            </a:pPr>
            <a:r>
              <a:rPr lang="en-ID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7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465502" y="2217281"/>
            <a:ext cx="20097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smtClean="0"/>
              <a:t>Header file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465502" y="4375624"/>
            <a:ext cx="20097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D" dirty="0" smtClean="0"/>
              <a:t>Main Function</a:t>
            </a:r>
            <a:endParaRPr lang="en-US" dirty="0"/>
          </a:p>
        </p:txBody>
      </p:sp>
      <p:sp>
        <p:nvSpPr>
          <p:cNvPr id="11" name="Right Brace 10"/>
          <p:cNvSpPr/>
          <p:nvPr/>
        </p:nvSpPr>
        <p:spPr>
          <a:xfrm>
            <a:off x="5234403" y="3766781"/>
            <a:ext cx="856272" cy="158701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Brace 11"/>
          <p:cNvSpPr/>
          <p:nvPr/>
        </p:nvSpPr>
        <p:spPr>
          <a:xfrm>
            <a:off x="5234403" y="2104863"/>
            <a:ext cx="856272" cy="62041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4766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smtClean="0"/>
              <a:t>Kata </a:t>
            </a:r>
            <a:r>
              <a:rPr lang="en-ID" dirty="0" err="1" smtClean="0"/>
              <a:t>kunci</a:t>
            </a:r>
            <a:r>
              <a:rPr lang="en-ID" dirty="0" smtClean="0"/>
              <a:t> di Bahasa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D" dirty="0" smtClean="0"/>
              <a:t>include </a:t>
            </a:r>
            <a:r>
              <a:rPr lang="en-ID" dirty="0" smtClean="0">
                <a:sym typeface="Wingdings" panose="05000000000000000000" pitchFamily="2" charset="2"/>
              </a:rPr>
              <a:t> header file, </a:t>
            </a:r>
            <a:r>
              <a:rPr lang="en-ID" dirty="0" err="1" smtClean="0">
                <a:sym typeface="Wingdings" panose="05000000000000000000" pitchFamily="2" charset="2"/>
              </a:rPr>
              <a:t>merujuk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pada</a:t>
            </a:r>
            <a:r>
              <a:rPr lang="en-ID" dirty="0" smtClean="0">
                <a:sym typeface="Wingdings" panose="05000000000000000000" pitchFamily="2" charset="2"/>
              </a:rPr>
              <a:t> file </a:t>
            </a:r>
            <a:r>
              <a:rPr lang="en-ID" dirty="0" err="1" smtClean="0">
                <a:sym typeface="Wingdings" panose="05000000000000000000" pitchFamily="2" charset="2"/>
              </a:rPr>
              <a:t>pustaka</a:t>
            </a:r>
            <a:r>
              <a:rPr lang="en-ID" dirty="0" smtClean="0">
                <a:sym typeface="Wingdings" panose="05000000000000000000" pitchFamily="2" charset="2"/>
              </a:rPr>
              <a:t> yang </a:t>
            </a:r>
            <a:r>
              <a:rPr lang="en-ID" dirty="0" err="1" smtClean="0">
                <a:sym typeface="Wingdings" panose="05000000000000000000" pitchFamily="2" charset="2"/>
              </a:rPr>
              <a:t>berekstensi</a:t>
            </a:r>
            <a:r>
              <a:rPr lang="en-ID" dirty="0" smtClean="0">
                <a:sym typeface="Wingdings" panose="05000000000000000000" pitchFamily="2" charset="2"/>
              </a:rPr>
              <a:t> file .h</a:t>
            </a:r>
          </a:p>
          <a:p>
            <a:pPr marL="457200" lvl="1" indent="0">
              <a:buNone/>
            </a:pPr>
            <a:r>
              <a:rPr lang="en-ID" dirty="0" smtClean="0">
                <a:sym typeface="Wingdings" panose="05000000000000000000" pitchFamily="2" charset="2"/>
              </a:rPr>
              <a:t>	          </a:t>
            </a:r>
            <a:r>
              <a:rPr lang="en-ID" dirty="0" err="1" smtClean="0">
                <a:sym typeface="Wingdings" panose="05000000000000000000" pitchFamily="2" charset="2"/>
              </a:rPr>
              <a:t>Contoh</a:t>
            </a:r>
            <a:r>
              <a:rPr lang="en-ID" dirty="0" smtClean="0">
                <a:sym typeface="Wingdings" panose="05000000000000000000" pitchFamily="2" charset="2"/>
              </a:rPr>
              <a:t>: </a:t>
            </a:r>
            <a:r>
              <a:rPr lang="en-ID" dirty="0" err="1" smtClean="0">
                <a:sym typeface="Wingdings" panose="05000000000000000000" pitchFamily="2" charset="2"/>
              </a:rPr>
              <a:t>untuk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dapat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menggunakan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printf</a:t>
            </a:r>
            <a:r>
              <a:rPr lang="en-ID" dirty="0" smtClean="0">
                <a:sym typeface="Wingdings" panose="05000000000000000000" pitchFamily="2" charset="2"/>
              </a:rPr>
              <a:t>, </a:t>
            </a:r>
            <a:r>
              <a:rPr lang="en-ID" dirty="0" err="1" smtClean="0">
                <a:sym typeface="Wingdings" panose="05000000000000000000" pitchFamily="2" charset="2"/>
              </a:rPr>
              <a:t>harus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menyebutkan</a:t>
            </a:r>
            <a:r>
              <a:rPr lang="en-ID" dirty="0" smtClean="0">
                <a:sym typeface="Wingdings" panose="05000000000000000000" pitchFamily="2" charset="2"/>
              </a:rPr>
              <a:t> include&lt;</a:t>
            </a:r>
            <a:r>
              <a:rPr lang="en-ID" dirty="0" err="1" smtClean="0">
                <a:sym typeface="Wingdings" panose="05000000000000000000" pitchFamily="2" charset="2"/>
              </a:rPr>
              <a:t>stdio.h</a:t>
            </a:r>
            <a:r>
              <a:rPr lang="en-ID" dirty="0" smtClean="0">
                <a:sym typeface="Wingdings" panose="05000000000000000000" pitchFamily="2" charset="2"/>
              </a:rPr>
              <a:t>&gt;</a:t>
            </a:r>
          </a:p>
          <a:p>
            <a:r>
              <a:rPr lang="en-ID" dirty="0" err="1" smtClean="0">
                <a:sym typeface="Wingdings" panose="05000000000000000000" pitchFamily="2" charset="2"/>
              </a:rPr>
              <a:t>int</a:t>
            </a:r>
            <a:r>
              <a:rPr lang="en-ID" dirty="0" smtClean="0">
                <a:sym typeface="Wingdings" panose="05000000000000000000" pitchFamily="2" charset="2"/>
              </a:rPr>
              <a:t>, float, char, </a:t>
            </a:r>
            <a:r>
              <a:rPr lang="en-ID" dirty="0" err="1" smtClean="0">
                <a:sym typeface="Wingdings" panose="05000000000000000000" pitchFamily="2" charset="2"/>
              </a:rPr>
              <a:t>boolean</a:t>
            </a:r>
            <a:r>
              <a:rPr lang="en-ID" dirty="0" smtClean="0">
                <a:sym typeface="Wingdings" panose="05000000000000000000" pitchFamily="2" charset="2"/>
              </a:rPr>
              <a:t>  </a:t>
            </a:r>
            <a:r>
              <a:rPr lang="en-ID" dirty="0" err="1" smtClean="0">
                <a:sym typeface="Wingdings" panose="05000000000000000000" pitchFamily="2" charset="2"/>
              </a:rPr>
              <a:t>tipe</a:t>
            </a:r>
            <a:r>
              <a:rPr lang="en-ID" dirty="0" smtClean="0">
                <a:sym typeface="Wingdings" panose="05000000000000000000" pitchFamily="2" charset="2"/>
              </a:rPr>
              <a:t> data</a:t>
            </a:r>
          </a:p>
          <a:p>
            <a:r>
              <a:rPr lang="en-ID" dirty="0" smtClean="0">
                <a:sym typeface="Wingdings" panose="05000000000000000000" pitchFamily="2" charset="2"/>
              </a:rPr>
              <a:t>main()  </a:t>
            </a:r>
            <a:r>
              <a:rPr lang="en-ID" dirty="0" err="1" smtClean="0">
                <a:sym typeface="Wingdings" panose="05000000000000000000" pitchFamily="2" charset="2"/>
              </a:rPr>
              <a:t>fungsi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utama</a:t>
            </a:r>
            <a:r>
              <a:rPr lang="en-ID" dirty="0" smtClean="0">
                <a:sym typeface="Wingdings" panose="05000000000000000000" pitchFamily="2" charset="2"/>
              </a:rPr>
              <a:t>, inti </a:t>
            </a:r>
            <a:r>
              <a:rPr lang="en-ID" dirty="0" err="1" smtClean="0">
                <a:sym typeface="Wingdings" panose="05000000000000000000" pitchFamily="2" charset="2"/>
              </a:rPr>
              <a:t>dari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sebuah</a:t>
            </a:r>
            <a:r>
              <a:rPr lang="en-ID" dirty="0" smtClean="0">
                <a:sym typeface="Wingdings" panose="05000000000000000000" pitchFamily="2" charset="2"/>
              </a:rPr>
              <a:t> program, </a:t>
            </a:r>
            <a:r>
              <a:rPr lang="en-ID" dirty="0" err="1" smtClean="0">
                <a:sym typeface="Wingdings" panose="05000000000000000000" pitchFamily="2" charset="2"/>
              </a:rPr>
              <a:t>wajib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ada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dalam</a:t>
            </a:r>
            <a:r>
              <a:rPr lang="en-ID" dirty="0" smtClean="0">
                <a:sym typeface="Wingdings" panose="05000000000000000000" pitchFamily="2" charset="2"/>
              </a:rPr>
              <a:t> 1 program</a:t>
            </a:r>
          </a:p>
          <a:p>
            <a:r>
              <a:rPr lang="en-ID" dirty="0" err="1" smtClean="0">
                <a:sym typeface="Wingdings" panose="05000000000000000000" pitchFamily="2" charset="2"/>
              </a:rPr>
              <a:t>scanf</a:t>
            </a:r>
            <a:r>
              <a:rPr lang="en-ID" dirty="0" smtClean="0">
                <a:sym typeface="Wingdings" panose="05000000000000000000" pitchFamily="2" charset="2"/>
              </a:rPr>
              <a:t>()  </a:t>
            </a:r>
            <a:r>
              <a:rPr lang="en-ID" dirty="0" err="1" smtClean="0">
                <a:sym typeface="Wingdings" panose="05000000000000000000" pitchFamily="2" charset="2"/>
              </a:rPr>
              <a:t>membaca</a:t>
            </a:r>
            <a:r>
              <a:rPr lang="en-ID" dirty="0" smtClean="0">
                <a:sym typeface="Wingdings" panose="05000000000000000000" pitchFamily="2" charset="2"/>
              </a:rPr>
              <a:t> input </a:t>
            </a:r>
          </a:p>
          <a:p>
            <a:r>
              <a:rPr lang="en-ID" dirty="0" err="1" smtClean="0">
                <a:sym typeface="Wingdings" panose="05000000000000000000" pitchFamily="2" charset="2"/>
              </a:rPr>
              <a:t>printf</a:t>
            </a:r>
            <a:r>
              <a:rPr lang="en-ID" dirty="0" smtClean="0">
                <a:sym typeface="Wingdings" panose="05000000000000000000" pitchFamily="2" charset="2"/>
              </a:rPr>
              <a:t>()  </a:t>
            </a:r>
            <a:r>
              <a:rPr lang="en-ID" dirty="0" err="1" smtClean="0">
                <a:sym typeface="Wingdings" panose="05000000000000000000" pitchFamily="2" charset="2"/>
              </a:rPr>
              <a:t>mencetak</a:t>
            </a:r>
            <a:r>
              <a:rPr lang="en-ID" dirty="0" smtClean="0">
                <a:sym typeface="Wingdings" panose="05000000000000000000" pitchFamily="2" charset="2"/>
              </a:rPr>
              <a:t> output</a:t>
            </a:r>
          </a:p>
          <a:p>
            <a:r>
              <a:rPr lang="en-ID" dirty="0" smtClean="0">
                <a:sym typeface="Wingdings" panose="05000000000000000000" pitchFamily="2" charset="2"/>
              </a:rPr>
              <a:t>return  </a:t>
            </a:r>
            <a:r>
              <a:rPr lang="en-ID" dirty="0" err="1" smtClean="0">
                <a:sym typeface="Wingdings" panose="05000000000000000000" pitchFamily="2" charset="2"/>
              </a:rPr>
              <a:t>mengembalikan</a:t>
            </a:r>
            <a:r>
              <a:rPr lang="en-ID" dirty="0" smtClean="0">
                <a:sym typeface="Wingdings" panose="05000000000000000000" pitchFamily="2" charset="2"/>
              </a:rPr>
              <a:t> </a:t>
            </a:r>
            <a:r>
              <a:rPr lang="en-ID" dirty="0" err="1" smtClean="0">
                <a:sym typeface="Wingdings" panose="05000000000000000000" pitchFamily="2" charset="2"/>
              </a:rPr>
              <a:t>nilai</a:t>
            </a:r>
            <a:endParaRPr lang="en-ID" dirty="0" smtClean="0">
              <a:sym typeface="Wingdings" panose="05000000000000000000" pitchFamily="2" charset="2"/>
            </a:endParaRPr>
          </a:p>
          <a:p>
            <a:r>
              <a:rPr lang="en-ID" dirty="0" err="1" smtClean="0">
                <a:sym typeface="Wingdings" panose="05000000000000000000" pitchFamily="2" charset="2"/>
              </a:rPr>
              <a:t>getch</a:t>
            </a:r>
            <a:r>
              <a:rPr lang="en-ID" dirty="0" smtClean="0">
                <a:sym typeface="Wingdings" panose="05000000000000000000" pitchFamily="2" charset="2"/>
              </a:rPr>
              <a:t>()  </a:t>
            </a:r>
            <a:r>
              <a:rPr lang="en-ID" dirty="0" err="1" smtClean="0">
                <a:sym typeface="Wingdings" panose="05000000000000000000" pitchFamily="2" charset="2"/>
              </a:rPr>
              <a:t>membaca</a:t>
            </a:r>
            <a:r>
              <a:rPr lang="en-ID" dirty="0" smtClean="0">
                <a:sym typeface="Wingdings" panose="05000000000000000000" pitchFamily="2" charset="2"/>
              </a:rPr>
              <a:t> input </a:t>
            </a:r>
            <a:r>
              <a:rPr lang="en-ID" dirty="0" err="1" smtClean="0">
                <a:sym typeface="Wingdings" panose="05000000000000000000" pitchFamily="2" charset="2"/>
              </a:rPr>
              <a:t>dari</a:t>
            </a:r>
            <a:r>
              <a:rPr lang="en-ID" dirty="0" smtClean="0">
                <a:sym typeface="Wingdings" panose="05000000000000000000" pitchFamily="2" charset="2"/>
              </a:rPr>
              <a:t> keyboard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9311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D" dirty="0" err="1" smtClean="0"/>
              <a:t>Menulis</a:t>
            </a:r>
            <a:r>
              <a:rPr lang="en-ID" dirty="0" smtClean="0"/>
              <a:t> </a:t>
            </a:r>
            <a:r>
              <a:rPr lang="en-ID" dirty="0" err="1" smtClean="0"/>
              <a:t>kode</a:t>
            </a:r>
            <a:r>
              <a:rPr lang="en-ID" dirty="0" smtClean="0"/>
              <a:t> </a:t>
            </a:r>
            <a:r>
              <a:rPr lang="en-ID" dirty="0" err="1" smtClean="0"/>
              <a:t>pertama</a:t>
            </a:r>
            <a:r>
              <a:rPr lang="en-ID" dirty="0" smtClean="0"/>
              <a:t> Bahasa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ID" b="1" dirty="0">
                <a:latin typeface="Courier New" panose="02070309020205020404" pitchFamily="49" charset="0"/>
                <a:cs typeface="Courier New" panose="02070309020205020404" pitchFamily="49" charset="0"/>
              </a:rPr>
              <a:t>#</a:t>
            </a:r>
            <a:r>
              <a:rPr lang="en-ID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include&lt;</a:t>
            </a:r>
            <a:r>
              <a:rPr lang="en-ID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ID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ID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#include&lt;</a:t>
            </a:r>
            <a:r>
              <a:rPr lang="en-ID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conio.h</a:t>
            </a:r>
            <a:r>
              <a:rPr lang="en-ID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endParaRPr lang="en-ID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ID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ID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ID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main(){</a:t>
            </a:r>
          </a:p>
          <a:p>
            <a:pPr marL="0" indent="0">
              <a:buNone/>
            </a:pPr>
            <a:r>
              <a:rPr lang="en-ID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ID" b="1" dirty="0">
                <a:latin typeface="Courier New" panose="02070309020205020404" pitchFamily="49" charset="0"/>
                <a:cs typeface="Courier New" panose="02070309020205020404" pitchFamily="49" charset="0"/>
              </a:rPr>
              <a:t>(“Halo </a:t>
            </a:r>
            <a:r>
              <a:rPr lang="en-ID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Semua</a:t>
            </a:r>
            <a:r>
              <a:rPr lang="en-ID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!”);</a:t>
            </a:r>
          </a:p>
          <a:p>
            <a:pPr marL="0" indent="0">
              <a:buNone/>
            </a:pPr>
            <a:r>
              <a:rPr lang="en-ID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ID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getch</a:t>
            </a:r>
            <a:r>
              <a:rPr lang="en-ID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  <a:endParaRPr lang="en-ID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ID" b="1" dirty="0">
                <a:latin typeface="Courier New" panose="02070309020205020404" pitchFamily="49" charset="0"/>
                <a:cs typeface="Courier New" panose="02070309020205020404" pitchFamily="49" charset="0"/>
              </a:rPr>
              <a:t>	return 0;</a:t>
            </a:r>
          </a:p>
          <a:p>
            <a:pPr marL="0" indent="0">
              <a:buNone/>
            </a:pPr>
            <a:r>
              <a:rPr lang="en-ID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ID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Bahasa Pemrograman - Pemrograman Dasar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B4579-3D65-4503-999B-1F779C09F89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50084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Damask</Template>
  <TotalTime>1554</TotalTime>
  <Words>338</Words>
  <Application>Microsoft Office PowerPoint</Application>
  <PresentationFormat>Widescreen</PresentationFormat>
  <Paragraphs>126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Bookman Old Style</vt:lpstr>
      <vt:lpstr>Calibri</vt:lpstr>
      <vt:lpstr>Courier New</vt:lpstr>
      <vt:lpstr>Rockwell</vt:lpstr>
      <vt:lpstr>Wingdings</vt:lpstr>
      <vt:lpstr>Damask</vt:lpstr>
      <vt:lpstr>BAHASA PEMROGRAMAN</vt:lpstr>
      <vt:lpstr>Kompetensi Dasar</vt:lpstr>
      <vt:lpstr>Sejarah perkembangan Bahasa c</vt:lpstr>
      <vt:lpstr>Kelebihan Bahasa c</vt:lpstr>
      <vt:lpstr>Kekurangan Bahasa c</vt:lpstr>
      <vt:lpstr>Compiler Bahasa c</vt:lpstr>
      <vt:lpstr>Struktur kode Bahasa c</vt:lpstr>
      <vt:lpstr>Kata kunci di Bahasa c</vt:lpstr>
      <vt:lpstr>Menulis kode pertama Bahasa c</vt:lpstr>
      <vt:lpstr>Video: MEMBUAT PROGRAM Bahasa c di dev-CPP</vt:lpstr>
      <vt:lpstr>Contoh 1 penerapan dalam Bahasa c</vt:lpstr>
      <vt:lpstr>Contoh 1 penerapan dalam Bahasa c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BAHASA PEMROGRAMAN</dc:title>
  <dc:creator>EKOZUL</dc:creator>
  <cp:lastModifiedBy>EKOZUL</cp:lastModifiedBy>
  <cp:revision>23</cp:revision>
  <dcterms:created xsi:type="dcterms:W3CDTF">2020-08-21T13:18:49Z</dcterms:created>
  <dcterms:modified xsi:type="dcterms:W3CDTF">2020-10-25T07:21:50Z</dcterms:modified>
</cp:coreProperties>
</file>