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63" r:id="rId12"/>
    <p:sldId id="264" r:id="rId13"/>
    <p:sldId id="265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9794D-D097-47BD-A97A-06D0791E59D2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14A7D-49EF-4008-889C-1587FCF2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80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32876-9AD5-4EBE-9B44-00E56BD2A16F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15CD-EC88-43BE-995A-0BDAB4AB1B3B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EF0C-06B3-47FA-8508-F0F10FBF72DE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F6F69-CCD7-423D-B6DC-F24F248AAAF8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A3C-216E-4D12-A403-9B6BC6CD7F60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3047-1C9D-4C13-9BC6-070C1E07038B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B2AA-522D-4C35-9998-6640824259F2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51FE-336D-42A8-95C3-FD87B270F3EE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1B9B1-4114-4DDC-BB7A-A9D9489A6A89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A480-9000-42DC-BE02-B69ED1A5CBF7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0224-0F99-45E0-86C0-6A3A2CF6BE07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6369-2EA8-45B4-8634-A0E8B3C91654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BE08-7223-4035-B74A-6D66154CE29D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0EED-947A-4ABD-B6BD-A3F7BC849553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E1028-9220-4D84-90F2-8BD9179CA016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51F5-802D-45EE-B7A1-1B0992858ECF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2928-7F48-48E7-8838-8BDD24121F79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20067-F886-4B2D-B0C2-078EDF9414DD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715963"/>
            <a:ext cx="9001462" cy="2387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/>
              <a:t>data,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konstanta</a:t>
            </a:r>
            <a:r>
              <a:rPr lang="en-US" dirty="0"/>
              <a:t>, operator, </a:t>
            </a:r>
            <a:r>
              <a:rPr lang="en-US" dirty="0" smtClean="0"/>
              <a:t>&amp; </a:t>
            </a:r>
            <a:r>
              <a:rPr lang="en-US" dirty="0" err="1" smtClean="0"/>
              <a:t>ekspresi</a:t>
            </a: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238499"/>
            <a:ext cx="9001462" cy="2644775"/>
          </a:xfrm>
        </p:spPr>
        <p:txBody>
          <a:bodyPr>
            <a:normAutofit fontScale="77500" lnSpcReduction="20000"/>
          </a:bodyPr>
          <a:lstStyle/>
          <a:p>
            <a:r>
              <a:rPr lang="en-ID" sz="3300" dirty="0" smtClean="0"/>
              <a:t>BAGIAN 1</a:t>
            </a:r>
          </a:p>
          <a:p>
            <a:endParaRPr lang="en-ID" dirty="0" smtClean="0"/>
          </a:p>
          <a:p>
            <a:r>
              <a:rPr lang="en-ID" dirty="0" smtClean="0"/>
              <a:t>PEMROGRAMAN DASAR KELAS X SEMESTER I</a:t>
            </a:r>
          </a:p>
          <a:p>
            <a:endParaRPr lang="en-ID" dirty="0"/>
          </a:p>
          <a:p>
            <a:r>
              <a:rPr lang="en-ID" dirty="0" err="1" smtClean="0"/>
              <a:t>Oleh</a:t>
            </a:r>
            <a:r>
              <a:rPr lang="en-ID" dirty="0" smtClean="0"/>
              <a:t>: </a:t>
            </a:r>
            <a:r>
              <a:rPr lang="en-ID" dirty="0" err="1" smtClean="0"/>
              <a:t>Eko</a:t>
            </a:r>
            <a:r>
              <a:rPr lang="en-ID" dirty="0" smtClean="0"/>
              <a:t> </a:t>
            </a:r>
            <a:r>
              <a:rPr lang="en-ID" dirty="0" err="1" smtClean="0"/>
              <a:t>Zulkaryanto</a:t>
            </a:r>
            <a:r>
              <a:rPr lang="en-ID" dirty="0" smtClean="0"/>
              <a:t>, </a:t>
            </a:r>
            <a:r>
              <a:rPr lang="en-ID" dirty="0" err="1" smtClean="0"/>
              <a:t>S.Komp</a:t>
            </a:r>
            <a:r>
              <a:rPr lang="en-ID" dirty="0" smtClean="0"/>
              <a:t>, MCTS</a:t>
            </a:r>
          </a:p>
          <a:p>
            <a:r>
              <a:rPr lang="en-ID" dirty="0" smtClean="0"/>
              <a:t>SMK TRI SUKSES NATAR LAMPUNG SELATAN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876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KONTANTA DALAM BAHASA C/C++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smtClean="0"/>
              <a:t>Cara 1 : </a:t>
            </a:r>
            <a:r>
              <a:rPr lang="en-ID" dirty="0" err="1" smtClean="0"/>
              <a:t>Menggunakan</a:t>
            </a:r>
            <a:r>
              <a:rPr lang="en-ID" dirty="0" smtClean="0"/>
              <a:t> kata </a:t>
            </a:r>
            <a:r>
              <a:rPr lang="en-ID" dirty="0" err="1" smtClean="0"/>
              <a:t>kunci</a:t>
            </a:r>
            <a:r>
              <a:rPr lang="en-ID" dirty="0" smtClean="0"/>
              <a:t> 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ID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dirty="0" smtClean="0"/>
              <a:t>	Format	: </a:t>
            </a:r>
            <a:r>
              <a:rPr lang="en-ID" dirty="0" err="1" smtClean="0"/>
              <a:t>const</a:t>
            </a:r>
            <a:r>
              <a:rPr lang="en-ID" dirty="0" smtClean="0"/>
              <a:t> [</a:t>
            </a:r>
            <a:r>
              <a:rPr lang="en-ID" dirty="0" err="1" smtClean="0"/>
              <a:t>tipedata</a:t>
            </a:r>
            <a:r>
              <a:rPr lang="en-ID" dirty="0" smtClean="0"/>
              <a:t>] [</a:t>
            </a:r>
            <a:r>
              <a:rPr lang="en-ID" dirty="0" err="1" smtClean="0"/>
              <a:t>namavariabel</a:t>
            </a:r>
            <a:r>
              <a:rPr lang="en-ID" dirty="0" smtClean="0"/>
              <a:t>] = [</a:t>
            </a:r>
            <a:r>
              <a:rPr lang="en-ID" dirty="0" err="1" smtClean="0"/>
              <a:t>nilainya</a:t>
            </a:r>
            <a:r>
              <a:rPr lang="en-ID" dirty="0"/>
              <a:t>]</a:t>
            </a:r>
            <a:r>
              <a:rPr lang="en-ID" dirty="0" smtClean="0"/>
              <a:t>;</a:t>
            </a:r>
            <a:endParaRPr lang="en-US" dirty="0"/>
          </a:p>
          <a:p>
            <a:pPr marL="457200" lvl="1" indent="0">
              <a:buNone/>
            </a:pPr>
            <a:r>
              <a:rPr lang="en-ID" dirty="0" smtClean="0"/>
              <a:t>	</a:t>
            </a:r>
            <a:r>
              <a:rPr lang="en-ID" dirty="0" err="1" smtClean="0"/>
              <a:t>Contoh</a:t>
            </a:r>
            <a:r>
              <a:rPr lang="en-ID" dirty="0" smtClean="0"/>
              <a:t>	:   </a:t>
            </a:r>
            <a:r>
              <a:rPr lang="en-ID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float PI = 3.14;</a:t>
            </a:r>
          </a:p>
          <a:p>
            <a:pPr marL="457200" lvl="1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dirty="0" smtClean="0"/>
              <a:t>Cara 2 : </a:t>
            </a:r>
            <a:r>
              <a:rPr lang="en-ID" dirty="0" err="1" smtClean="0"/>
              <a:t>Menggunakan</a:t>
            </a:r>
            <a:r>
              <a:rPr lang="en-ID" dirty="0" smtClean="0"/>
              <a:t> </a:t>
            </a:r>
            <a:r>
              <a:rPr lang="en-ID" i="1" dirty="0" err="1" smtClean="0"/>
              <a:t>preprocessor</a:t>
            </a:r>
            <a:r>
              <a:rPr lang="en-ID" i="1" dirty="0" smtClean="0"/>
              <a:t> directive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</a:p>
          <a:p>
            <a:pPr marL="0" indent="0">
              <a:buNone/>
            </a:pPr>
            <a:r>
              <a:rPr lang="en-ID" dirty="0" smtClean="0"/>
              <a:t>	Format	: #define [</a:t>
            </a:r>
            <a:r>
              <a:rPr lang="en-ID" dirty="0" err="1" smtClean="0"/>
              <a:t>namavariabel</a:t>
            </a:r>
            <a:r>
              <a:rPr lang="en-ID" dirty="0" smtClean="0"/>
              <a:t>] [</a:t>
            </a:r>
            <a:r>
              <a:rPr lang="en-ID" dirty="0" err="1" smtClean="0"/>
              <a:t>nilainya</a:t>
            </a:r>
            <a:r>
              <a:rPr lang="en-ID" dirty="0" smtClean="0"/>
              <a:t>]</a:t>
            </a:r>
          </a:p>
          <a:p>
            <a:pPr marL="457200" lvl="1" indent="0">
              <a:buNone/>
            </a:pPr>
            <a:r>
              <a:rPr lang="en-ID" dirty="0" smtClean="0"/>
              <a:t>	</a:t>
            </a:r>
            <a:r>
              <a:rPr lang="en-ID" dirty="0" err="1" smtClean="0"/>
              <a:t>Contoh</a:t>
            </a:r>
            <a:r>
              <a:rPr lang="en-ID" dirty="0" smtClean="0"/>
              <a:t>	:   </a:t>
            </a:r>
            <a:r>
              <a:rPr lang="en-ID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 PI 3.14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467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095" y="2578100"/>
            <a:ext cx="10353761" cy="1326321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MEMBUAT KODE PROGRAM </a:t>
            </a:r>
            <a:br>
              <a:rPr lang="en-ID" dirty="0" smtClean="0"/>
            </a:b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tipe</a:t>
            </a:r>
            <a:r>
              <a:rPr lang="en-ID" dirty="0" smtClean="0"/>
              <a:t> data, variable, &amp; KONSTANTA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83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CONTOH SOAL: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 smtClean="0"/>
              <a:t>Buatlah</a:t>
            </a:r>
            <a:r>
              <a:rPr lang="en-ID" sz="2400" dirty="0" smtClean="0"/>
              <a:t> </a:t>
            </a:r>
            <a:r>
              <a:rPr lang="en-ID" sz="2400" dirty="0" err="1" smtClean="0"/>
              <a:t>kode</a:t>
            </a:r>
            <a:r>
              <a:rPr lang="en-ID" sz="2400" dirty="0" smtClean="0"/>
              <a:t> program Bahasa C yang </a:t>
            </a:r>
            <a:r>
              <a:rPr lang="en-ID" sz="2400" dirty="0" err="1" smtClean="0"/>
              <a:t>menampilkan</a:t>
            </a:r>
            <a:r>
              <a:rPr lang="en-ID" sz="2400" dirty="0" smtClean="0"/>
              <a:t> </a:t>
            </a:r>
            <a:r>
              <a:rPr lang="en-ID" sz="2400" dirty="0" err="1" smtClean="0"/>
              <a:t>hasil</a:t>
            </a:r>
            <a:r>
              <a:rPr lang="en-ID" sz="2400" dirty="0" smtClean="0"/>
              <a:t> </a:t>
            </a:r>
            <a:r>
              <a:rPr lang="en-ID" sz="2400" dirty="0" err="1" smtClean="0"/>
              <a:t>dari</a:t>
            </a:r>
            <a:r>
              <a:rPr lang="en-ID" sz="2400" dirty="0" smtClean="0"/>
              <a:t> </a:t>
            </a:r>
            <a:r>
              <a:rPr lang="en-ID" sz="2400" dirty="0" err="1" smtClean="0"/>
              <a:t>menghitung</a:t>
            </a:r>
            <a:r>
              <a:rPr lang="en-ID" sz="2400" dirty="0" smtClean="0"/>
              <a:t> </a:t>
            </a:r>
            <a:r>
              <a:rPr lang="en-ID" sz="2400" dirty="0" err="1" smtClean="0"/>
              <a:t>luas</a:t>
            </a:r>
            <a:r>
              <a:rPr lang="en-ID" sz="2400" dirty="0" smtClean="0"/>
              <a:t> </a:t>
            </a:r>
            <a:r>
              <a:rPr lang="en-ID" sz="2400" dirty="0" err="1" smtClean="0"/>
              <a:t>lingkaran</a:t>
            </a:r>
            <a:r>
              <a:rPr lang="en-ID" sz="2400" dirty="0" smtClean="0"/>
              <a:t>. </a:t>
            </a:r>
            <a:r>
              <a:rPr lang="en-ID" sz="2400" dirty="0" err="1" smtClean="0"/>
              <a:t>Diketahui</a:t>
            </a:r>
            <a:r>
              <a:rPr lang="en-ID" sz="2400" dirty="0" smtClean="0"/>
              <a:t> </a:t>
            </a:r>
            <a:r>
              <a:rPr lang="en-ID" sz="2400" dirty="0" err="1" smtClean="0"/>
              <a:t>jari-jari</a:t>
            </a:r>
            <a:r>
              <a:rPr lang="en-ID" sz="2400" dirty="0" smtClean="0"/>
              <a:t> </a:t>
            </a:r>
            <a:r>
              <a:rPr lang="en-ID" sz="2400" dirty="0" err="1" smtClean="0"/>
              <a:t>lingkaran</a:t>
            </a:r>
            <a:r>
              <a:rPr lang="en-ID" sz="2400" dirty="0" smtClean="0"/>
              <a:t> (r) = 5 cm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konstanta</a:t>
            </a:r>
            <a:r>
              <a:rPr lang="en-ID" sz="2400" dirty="0" smtClean="0"/>
              <a:t> </a:t>
            </a:r>
            <a:r>
              <a:rPr lang="el-GR" sz="2400" dirty="0" smtClean="0"/>
              <a:t>π</a:t>
            </a:r>
            <a:r>
              <a:rPr lang="en-ID" sz="2400" dirty="0"/>
              <a:t> </a:t>
            </a:r>
            <a:r>
              <a:rPr lang="en-ID" sz="2400" dirty="0" smtClean="0"/>
              <a:t>(PI) = 3.14!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2192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60545"/>
            <a:ext cx="10353761" cy="726855"/>
          </a:xfrm>
        </p:spPr>
        <p:txBody>
          <a:bodyPr/>
          <a:lstStyle/>
          <a:p>
            <a:r>
              <a:rPr lang="en-ID" dirty="0" smtClean="0"/>
              <a:t>KODE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876863"/>
            <a:ext cx="4521806" cy="5006411"/>
          </a:xfrm>
          <a:solidFill>
            <a:schemeClr val="bg2">
              <a:lumMod val="75000"/>
              <a:alpha val="68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conio.h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float PI = 3.14;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D" sz="23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r = 5;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float L;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L = PI * r * r;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ID" sz="23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(“%f”, L);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ID" sz="23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getch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  <a:endParaRPr lang="en-ID" sz="23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3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992205" y="787400"/>
            <a:ext cx="4521806" cy="5006411"/>
          </a:xfrm>
          <a:prstGeom prst="rect">
            <a:avLst/>
          </a:prstGeom>
          <a:solidFill>
            <a:schemeClr val="accent5">
              <a:lumMod val="50000"/>
              <a:alpha val="51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conio.h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#define PI 3.14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ID" sz="23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r = 5;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float L;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L = PI * r * r;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(“%f”, L);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3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getch</a:t>
            </a: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ID" sz="23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3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132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707341"/>
            <a:ext cx="10353761" cy="1326321"/>
          </a:xfrm>
        </p:spPr>
        <p:txBody>
          <a:bodyPr/>
          <a:lstStyle/>
          <a:p>
            <a:r>
              <a:rPr lang="en-ID" dirty="0" err="1" smtClean="0"/>
              <a:t>Terima</a:t>
            </a:r>
            <a:r>
              <a:rPr lang="en-ID" dirty="0" smtClean="0"/>
              <a:t> </a:t>
            </a:r>
            <a:r>
              <a:rPr lang="en-ID" dirty="0" err="1" smtClean="0"/>
              <a:t>kasih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27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Kompetensi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13794" y="2292077"/>
            <a:ext cx="10353762" cy="1295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3.4 </a:t>
            </a:r>
            <a:r>
              <a:rPr lang="en-US" sz="3200" dirty="0" err="1" smtClean="0"/>
              <a:t>Menerapkan</a:t>
            </a:r>
            <a:r>
              <a:rPr lang="en-US" sz="3200" dirty="0" smtClean="0"/>
              <a:t> </a:t>
            </a:r>
            <a:r>
              <a:rPr lang="en-US" sz="3200" dirty="0" err="1"/>
              <a:t>penggunaan</a:t>
            </a:r>
            <a:r>
              <a:rPr lang="en-US" sz="3200" dirty="0"/>
              <a:t> </a:t>
            </a:r>
            <a:r>
              <a:rPr lang="en-US" sz="3200" dirty="0" err="1"/>
              <a:t>tipe</a:t>
            </a:r>
            <a:r>
              <a:rPr lang="en-US" sz="3200" dirty="0"/>
              <a:t> data, </a:t>
            </a:r>
            <a:r>
              <a:rPr lang="en-US" sz="3200" dirty="0" err="1"/>
              <a:t>variabel</a:t>
            </a:r>
            <a:r>
              <a:rPr lang="en-US" sz="3200" dirty="0"/>
              <a:t>, </a:t>
            </a:r>
            <a:r>
              <a:rPr lang="en-US" sz="3200" dirty="0" smtClean="0"/>
              <a:t> </a:t>
            </a:r>
            <a:r>
              <a:rPr lang="en-US" sz="3200" dirty="0" err="1" smtClean="0"/>
              <a:t>konstanta</a:t>
            </a:r>
            <a:r>
              <a:rPr lang="en-US" sz="3200" dirty="0"/>
              <a:t>, operator,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ekspresi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913794" y="4174851"/>
            <a:ext cx="10353762" cy="1295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n-NO" sz="3200" dirty="0" smtClean="0"/>
              <a:t>4.4 Membuat </a:t>
            </a:r>
            <a:r>
              <a:rPr lang="nn-NO" sz="3200" dirty="0"/>
              <a:t>kode program dengan tipe data, variabel, konstanta, operator dan ekspresi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54480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Materi</a:t>
            </a:r>
            <a:r>
              <a:rPr lang="en-ID" dirty="0" smtClean="0"/>
              <a:t> </a:t>
            </a:r>
            <a:r>
              <a:rPr lang="en-ID" dirty="0" err="1" smtClean="0"/>
              <a:t>pokok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Tipe</a:t>
            </a:r>
            <a:r>
              <a:rPr lang="en-ID" dirty="0" smtClean="0"/>
              <a:t> Data</a:t>
            </a:r>
          </a:p>
          <a:p>
            <a:r>
              <a:rPr lang="en-ID" dirty="0" err="1" smtClean="0"/>
              <a:t>Variabel</a:t>
            </a:r>
            <a:endParaRPr lang="en-ID" dirty="0" smtClean="0"/>
          </a:p>
          <a:p>
            <a:r>
              <a:rPr lang="en-ID" dirty="0" err="1" smtClean="0"/>
              <a:t>Konstanta</a:t>
            </a:r>
            <a:endParaRPr lang="en-ID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Tipe</a:t>
            </a:r>
            <a:r>
              <a:rPr lang="en-ID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 smtClean="0"/>
              <a:t>Digunakan</a:t>
            </a:r>
            <a:r>
              <a:rPr lang="en-ID" sz="2800" dirty="0" smtClean="0"/>
              <a:t> </a:t>
            </a:r>
            <a:r>
              <a:rPr lang="en-ID" sz="2800" dirty="0" err="1" smtClean="0"/>
              <a:t>untuk</a:t>
            </a:r>
            <a:r>
              <a:rPr lang="en-ID" sz="2800" dirty="0" smtClean="0"/>
              <a:t> </a:t>
            </a:r>
            <a:r>
              <a:rPr lang="en-ID" sz="2800" dirty="0" err="1" smtClean="0"/>
              <a:t>menentukan</a:t>
            </a:r>
            <a:r>
              <a:rPr lang="en-ID" sz="2800" dirty="0" smtClean="0"/>
              <a:t> </a:t>
            </a:r>
            <a:r>
              <a:rPr lang="en-ID" sz="2800" dirty="0" err="1" smtClean="0"/>
              <a:t>jenis</a:t>
            </a:r>
            <a:r>
              <a:rPr lang="en-ID" sz="2800" dirty="0" smtClean="0"/>
              <a:t> </a:t>
            </a:r>
            <a:r>
              <a:rPr lang="en-ID" sz="2800" dirty="0" err="1" smtClean="0"/>
              <a:t>suatu</a:t>
            </a:r>
            <a:r>
              <a:rPr lang="en-ID" sz="2800" dirty="0" smtClean="0"/>
              <a:t> </a:t>
            </a:r>
            <a:r>
              <a:rPr lang="en-ID" sz="2800" dirty="0" err="1" smtClean="0"/>
              <a:t>nilai</a:t>
            </a:r>
            <a:r>
              <a:rPr lang="en-ID" sz="2800" dirty="0" smtClean="0"/>
              <a:t> (</a:t>
            </a:r>
            <a:r>
              <a:rPr lang="en-ID" sz="2800" i="1" dirty="0" smtClean="0"/>
              <a:t>value</a:t>
            </a:r>
            <a:r>
              <a:rPr lang="en-ID" sz="2800" dirty="0" smtClean="0"/>
              <a:t>)</a:t>
            </a:r>
          </a:p>
          <a:p>
            <a:r>
              <a:rPr lang="en-ID" sz="2800" dirty="0" err="1" smtClean="0"/>
              <a:t>Aspek</a:t>
            </a:r>
            <a:r>
              <a:rPr lang="en-ID" sz="2800" dirty="0" smtClean="0"/>
              <a:t> yang </a:t>
            </a:r>
            <a:r>
              <a:rPr lang="en-ID" sz="2800" dirty="0" err="1" smtClean="0"/>
              <a:t>membatasi</a:t>
            </a:r>
            <a:r>
              <a:rPr lang="en-ID" sz="2800" dirty="0" smtClean="0"/>
              <a:t> </a:t>
            </a:r>
            <a:r>
              <a:rPr lang="en-ID" sz="2800" dirty="0" err="1" smtClean="0"/>
              <a:t>karakteristik</a:t>
            </a:r>
            <a:r>
              <a:rPr lang="en-ID" sz="2800" dirty="0" smtClean="0"/>
              <a:t> </a:t>
            </a:r>
            <a:r>
              <a:rPr lang="en-ID" sz="2800" dirty="0" err="1" smtClean="0"/>
              <a:t>suatu</a:t>
            </a:r>
            <a:r>
              <a:rPr lang="en-ID" sz="2800" dirty="0" smtClean="0"/>
              <a:t> data</a:t>
            </a:r>
          </a:p>
          <a:p>
            <a:r>
              <a:rPr lang="en-US" sz="2800" dirty="0" err="1">
                <a:effectLst/>
              </a:rPr>
              <a:t>Setiap</a:t>
            </a:r>
            <a:r>
              <a:rPr lang="en-US" sz="2800" dirty="0">
                <a:effectLst/>
              </a:rPr>
              <a:t> program </a:t>
            </a:r>
            <a:r>
              <a:rPr lang="en-US" sz="2800" dirty="0" err="1">
                <a:effectLst/>
              </a:rPr>
              <a:t>umumnya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mempunyai</a:t>
            </a:r>
            <a:r>
              <a:rPr lang="en-US" sz="2800" dirty="0">
                <a:effectLst/>
              </a:rPr>
              <a:t> data, </a:t>
            </a:r>
            <a:r>
              <a:rPr lang="en-US" sz="2800" dirty="0" err="1">
                <a:effectLst/>
              </a:rPr>
              <a:t>dan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setiap</a:t>
            </a:r>
            <a:r>
              <a:rPr lang="en-US" sz="2800" dirty="0">
                <a:effectLst/>
              </a:rPr>
              <a:t> data </a:t>
            </a:r>
            <a:r>
              <a:rPr lang="en-US" sz="2800" dirty="0" err="1">
                <a:effectLst/>
              </a:rPr>
              <a:t>memiliki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tipe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tertentu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083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Tipe</a:t>
            </a:r>
            <a:r>
              <a:rPr lang="en-ID" dirty="0" smtClean="0"/>
              <a:t> data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846181"/>
              </p:ext>
            </p:extLst>
          </p:nvPr>
        </p:nvGraphicFramePr>
        <p:xfrm>
          <a:off x="914400" y="2095500"/>
          <a:ext cx="10353156" cy="3582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7700">
                  <a:extLst>
                    <a:ext uri="{9D8B030D-6E8A-4147-A177-3AD203B41FA5}">
                      <a16:colId xmlns:a16="http://schemas.microsoft.com/office/drawing/2014/main" val="4287200237"/>
                    </a:ext>
                  </a:extLst>
                </a:gridCol>
                <a:gridCol w="7165456">
                  <a:extLst>
                    <a:ext uri="{9D8B030D-6E8A-4147-A177-3AD203B41FA5}">
                      <a16:colId xmlns:a16="http://schemas.microsoft.com/office/drawing/2014/main" val="519117050"/>
                    </a:ext>
                  </a:extLst>
                </a:gridCol>
              </a:tblGrid>
              <a:tr h="588433">
                <a:tc>
                  <a:txBody>
                    <a:bodyPr/>
                    <a:lstStyle/>
                    <a:p>
                      <a:r>
                        <a:rPr lang="en-ID" dirty="0" smtClean="0"/>
                        <a:t>NAMA</a:t>
                      </a:r>
                      <a:r>
                        <a:rPr lang="en-ID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PENJELASAN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72033"/>
                  </a:ext>
                </a:extLst>
              </a:tr>
              <a:tr h="588433">
                <a:tc>
                  <a:txBody>
                    <a:bodyPr/>
                    <a:lstStyle/>
                    <a:p>
                      <a:r>
                        <a:rPr lang="en-ID" dirty="0" smtClean="0"/>
                        <a:t>INTEGER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Bilangan</a:t>
                      </a:r>
                      <a:r>
                        <a:rPr lang="en-ID" dirty="0" smtClean="0"/>
                        <a:t> </a:t>
                      </a:r>
                      <a:r>
                        <a:rPr lang="en-ID" dirty="0" err="1" smtClean="0"/>
                        <a:t>bulat</a:t>
                      </a:r>
                      <a:r>
                        <a:rPr lang="en-ID" dirty="0" smtClean="0"/>
                        <a:t>, -2,</a:t>
                      </a:r>
                      <a:r>
                        <a:rPr lang="en-ID" baseline="0" dirty="0" smtClean="0"/>
                        <a:t> -1, 0, 1, 2, 3, 4, …</a:t>
                      </a:r>
                      <a:r>
                        <a:rPr lang="en-ID" baseline="0" dirty="0" err="1" smtClean="0"/>
                        <a:t>dst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36019"/>
                  </a:ext>
                </a:extLst>
              </a:tr>
              <a:tr h="588433">
                <a:tc>
                  <a:txBody>
                    <a:bodyPr/>
                    <a:lstStyle/>
                    <a:p>
                      <a:r>
                        <a:rPr lang="en-ID" dirty="0" smtClean="0"/>
                        <a:t>FLOAT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Bilangan</a:t>
                      </a:r>
                      <a:r>
                        <a:rPr lang="en-ID" dirty="0" smtClean="0"/>
                        <a:t> </a:t>
                      </a:r>
                      <a:r>
                        <a:rPr lang="en-ID" dirty="0" err="1" smtClean="0"/>
                        <a:t>pecahan</a:t>
                      </a:r>
                      <a:r>
                        <a:rPr lang="en-ID" dirty="0" smtClean="0"/>
                        <a:t>/</a:t>
                      </a:r>
                      <a:r>
                        <a:rPr lang="en-ID" dirty="0" err="1" smtClean="0"/>
                        <a:t>desimal</a:t>
                      </a:r>
                      <a:r>
                        <a:rPr lang="en-ID" dirty="0" smtClean="0"/>
                        <a:t>, 2.5, 0.25, 12.5,</a:t>
                      </a:r>
                      <a:r>
                        <a:rPr lang="en-ID" baseline="0" dirty="0" smtClean="0"/>
                        <a:t> 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815067"/>
                  </a:ext>
                </a:extLst>
              </a:tr>
              <a:tr h="588433">
                <a:tc>
                  <a:txBody>
                    <a:bodyPr/>
                    <a:lstStyle/>
                    <a:p>
                      <a:r>
                        <a:rPr lang="en-ID" dirty="0" smtClean="0"/>
                        <a:t>KARAKTER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1 </a:t>
                      </a:r>
                      <a:r>
                        <a:rPr lang="en-ID" dirty="0" err="1" smtClean="0"/>
                        <a:t>angka</a:t>
                      </a:r>
                      <a:r>
                        <a:rPr lang="en-ID" dirty="0" smtClean="0"/>
                        <a:t>, 1 </a:t>
                      </a:r>
                      <a:r>
                        <a:rPr lang="en-ID" dirty="0" err="1" smtClean="0"/>
                        <a:t>huruf</a:t>
                      </a:r>
                      <a:r>
                        <a:rPr lang="en-ID" dirty="0" smtClean="0"/>
                        <a:t>, </a:t>
                      </a:r>
                      <a:r>
                        <a:rPr lang="en-ID" dirty="0" err="1" smtClean="0"/>
                        <a:t>terdapat</a:t>
                      </a:r>
                      <a:r>
                        <a:rPr lang="en-ID" dirty="0" smtClean="0"/>
                        <a:t> di keyboard </a:t>
                      </a:r>
                      <a:r>
                        <a:rPr lang="en-ID" dirty="0" err="1" smtClean="0"/>
                        <a:t>dan</a:t>
                      </a:r>
                      <a:r>
                        <a:rPr lang="en-ID" dirty="0" smtClean="0"/>
                        <a:t> </a:t>
                      </a:r>
                      <a:r>
                        <a:rPr lang="en-ID" dirty="0" err="1" smtClean="0"/>
                        <a:t>terdapat</a:t>
                      </a:r>
                      <a:r>
                        <a:rPr lang="en-ID" dirty="0" smtClean="0"/>
                        <a:t> di character map, ‘A’, ‘a’, ‘1’, ‘#’, ‘*’, 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758543"/>
                  </a:ext>
                </a:extLst>
              </a:tr>
              <a:tr h="588433">
                <a:tc>
                  <a:txBody>
                    <a:bodyPr/>
                    <a:lstStyle/>
                    <a:p>
                      <a:r>
                        <a:rPr lang="en-ID" dirty="0" smtClean="0"/>
                        <a:t>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Kumpulan </a:t>
                      </a:r>
                      <a:r>
                        <a:rPr lang="en-ID" dirty="0" err="1" smtClean="0"/>
                        <a:t>karakter</a:t>
                      </a:r>
                      <a:r>
                        <a:rPr lang="en-ID" dirty="0" smtClean="0"/>
                        <a:t>, “</a:t>
                      </a:r>
                      <a:r>
                        <a:rPr lang="en-ID" dirty="0" err="1" smtClean="0"/>
                        <a:t>Saya</a:t>
                      </a:r>
                      <a:r>
                        <a:rPr lang="en-ID" dirty="0" smtClean="0"/>
                        <a:t>”, “SMK </a:t>
                      </a:r>
                      <a:r>
                        <a:rPr lang="en-ID" dirty="0" err="1" smtClean="0"/>
                        <a:t>Bisa</a:t>
                      </a:r>
                      <a:r>
                        <a:rPr lang="en-ID" dirty="0" smtClean="0"/>
                        <a:t>!”, “1001</a:t>
                      </a:r>
                      <a:r>
                        <a:rPr lang="en-ID" baseline="0" dirty="0" smtClean="0"/>
                        <a:t> </a:t>
                      </a:r>
                      <a:r>
                        <a:rPr lang="en-ID" baseline="0" dirty="0" err="1" smtClean="0"/>
                        <a:t>malam</a:t>
                      </a:r>
                      <a:r>
                        <a:rPr lang="en-ID" baseline="0" dirty="0" smtClean="0"/>
                        <a:t>”,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140932"/>
                  </a:ext>
                </a:extLst>
              </a:tr>
              <a:tr h="588433">
                <a:tc>
                  <a:txBody>
                    <a:bodyPr/>
                    <a:lstStyle/>
                    <a:p>
                      <a:r>
                        <a:rPr lang="en-ID" dirty="0" smtClean="0"/>
                        <a:t>BOOLEAN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Biner</a:t>
                      </a:r>
                      <a:r>
                        <a:rPr lang="en-ID" dirty="0" smtClean="0"/>
                        <a:t>, </a:t>
                      </a:r>
                      <a:r>
                        <a:rPr lang="en-ID" dirty="0" err="1" smtClean="0"/>
                        <a:t>benar</a:t>
                      </a:r>
                      <a:r>
                        <a:rPr lang="en-ID" dirty="0" smtClean="0"/>
                        <a:t> </a:t>
                      </a:r>
                      <a:r>
                        <a:rPr lang="en-ID" dirty="0" err="1" smtClean="0"/>
                        <a:t>atau</a:t>
                      </a:r>
                      <a:r>
                        <a:rPr lang="en-ID" dirty="0" smtClean="0"/>
                        <a:t> </a:t>
                      </a:r>
                      <a:r>
                        <a:rPr lang="en-ID" dirty="0" err="1" smtClean="0"/>
                        <a:t>salah</a:t>
                      </a:r>
                      <a:r>
                        <a:rPr lang="en-ID" dirty="0" smtClean="0"/>
                        <a:t>, 1 </a:t>
                      </a:r>
                      <a:r>
                        <a:rPr lang="en-ID" dirty="0" err="1" smtClean="0"/>
                        <a:t>atau</a:t>
                      </a:r>
                      <a:r>
                        <a:rPr lang="en-ID" dirty="0" smtClean="0"/>
                        <a:t> 0,</a:t>
                      </a:r>
                      <a:r>
                        <a:rPr lang="en-ID" baseline="0" dirty="0" smtClean="0"/>
                        <a:t> true </a:t>
                      </a:r>
                      <a:r>
                        <a:rPr lang="en-ID" baseline="0" dirty="0" err="1" smtClean="0"/>
                        <a:t>atau</a:t>
                      </a:r>
                      <a:r>
                        <a:rPr lang="en-ID" baseline="0" dirty="0" smtClean="0"/>
                        <a:t> false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224950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696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 smtClean="0"/>
              <a:t>Dapat</a:t>
            </a:r>
            <a:r>
              <a:rPr lang="en-ID" sz="2800" dirty="0" smtClean="0"/>
              <a:t> </a:t>
            </a:r>
            <a:r>
              <a:rPr lang="en-ID" sz="2800" dirty="0" err="1" smtClean="0"/>
              <a:t>diisi</a:t>
            </a:r>
            <a:r>
              <a:rPr lang="en-ID" sz="2800" dirty="0" smtClean="0"/>
              <a:t> </a:t>
            </a:r>
            <a:r>
              <a:rPr lang="en-ID" sz="2800" dirty="0" err="1" smtClean="0"/>
              <a:t>dengan</a:t>
            </a:r>
            <a:r>
              <a:rPr lang="en-ID" sz="2800" dirty="0" smtClean="0"/>
              <a:t> </a:t>
            </a:r>
            <a:r>
              <a:rPr lang="en-ID" sz="2800" dirty="0" err="1" smtClean="0"/>
              <a:t>suatu</a:t>
            </a:r>
            <a:r>
              <a:rPr lang="en-ID" sz="2800" dirty="0" smtClean="0"/>
              <a:t> </a:t>
            </a:r>
            <a:r>
              <a:rPr lang="en-ID" sz="2800" dirty="0" err="1" smtClean="0"/>
              <a:t>nilai</a:t>
            </a:r>
            <a:endParaRPr lang="en-ID" sz="2800" dirty="0" smtClean="0"/>
          </a:p>
          <a:p>
            <a:r>
              <a:rPr lang="en-ID" sz="2800" dirty="0" err="1" smtClean="0"/>
              <a:t>Nilainya</a:t>
            </a:r>
            <a:r>
              <a:rPr lang="en-ID" sz="2800" dirty="0" smtClean="0"/>
              <a:t> </a:t>
            </a:r>
            <a:r>
              <a:rPr lang="en-ID" sz="2800" dirty="0" err="1" smtClean="0"/>
              <a:t>dapat</a:t>
            </a:r>
            <a:r>
              <a:rPr lang="en-ID" sz="2800" dirty="0" smtClean="0"/>
              <a:t> </a:t>
            </a:r>
            <a:r>
              <a:rPr lang="en-ID" sz="2800" dirty="0" err="1" smtClean="0"/>
              <a:t>diubah-ubah</a:t>
            </a:r>
            <a:endParaRPr lang="en-ID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698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ketentuan</a:t>
            </a:r>
            <a:r>
              <a:rPr lang="en-ID" dirty="0" smtClean="0"/>
              <a:t> </a:t>
            </a:r>
            <a:r>
              <a:rPr lang="en-ID" dirty="0" err="1" smtClean="0"/>
              <a:t>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1816664"/>
            <a:ext cx="10353762" cy="3695136"/>
          </a:xfrm>
        </p:spPr>
        <p:txBody>
          <a:bodyPr>
            <a:noAutofit/>
          </a:bodyPr>
          <a:lstStyle/>
          <a:p>
            <a:r>
              <a:rPr lang="en-ID" sz="2400" dirty="0" err="1" smtClean="0"/>
              <a:t>Terdiri</a:t>
            </a:r>
            <a:r>
              <a:rPr lang="en-ID" sz="2400" dirty="0" smtClean="0"/>
              <a:t> </a:t>
            </a:r>
            <a:r>
              <a:rPr lang="en-ID" sz="2400" dirty="0" err="1" smtClean="0"/>
              <a:t>dari</a:t>
            </a:r>
            <a:r>
              <a:rPr lang="en-ID" sz="2400" dirty="0" smtClean="0"/>
              <a:t> </a:t>
            </a:r>
            <a:r>
              <a:rPr lang="en-ID" sz="2400" dirty="0" err="1" smtClean="0"/>
              <a:t>karakter</a:t>
            </a:r>
            <a:r>
              <a:rPr lang="en-ID" sz="2400" dirty="0" smtClean="0"/>
              <a:t> </a:t>
            </a:r>
            <a:r>
              <a:rPr lang="en-ID" sz="2400" dirty="0" err="1" smtClean="0"/>
              <a:t>huruf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angka</a:t>
            </a:r>
            <a:endParaRPr lang="en-ID" sz="2400" dirty="0" smtClean="0"/>
          </a:p>
          <a:p>
            <a:pPr lvl="1"/>
            <a:r>
              <a:rPr lang="en-ID" sz="2000" dirty="0" err="1" smtClean="0"/>
              <a:t>Contoh</a:t>
            </a:r>
            <a:r>
              <a:rPr lang="en-ID" sz="2000" dirty="0" smtClean="0"/>
              <a:t>: 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bilangan1, bilangan2, </a:t>
            </a:r>
          </a:p>
          <a:p>
            <a:r>
              <a:rPr lang="en-ID" sz="2400" dirty="0" err="1" smtClean="0"/>
              <a:t>Dapat</a:t>
            </a:r>
            <a:r>
              <a:rPr lang="en-ID" sz="2400" dirty="0" smtClean="0"/>
              <a:t> </a:t>
            </a:r>
            <a:r>
              <a:rPr lang="en-ID" sz="2400" dirty="0" err="1" smtClean="0"/>
              <a:t>menggunakan</a:t>
            </a:r>
            <a:r>
              <a:rPr lang="en-ID" sz="2400" dirty="0" smtClean="0"/>
              <a:t> </a:t>
            </a:r>
            <a:r>
              <a:rPr lang="en-ID" sz="2400" dirty="0" err="1" smtClean="0"/>
              <a:t>karakter</a:t>
            </a:r>
            <a:r>
              <a:rPr lang="en-ID" sz="2400" dirty="0" smtClean="0"/>
              <a:t> _ (underscore)</a:t>
            </a:r>
          </a:p>
          <a:p>
            <a:pPr lvl="1"/>
            <a:r>
              <a:rPr lang="en-ID" sz="2000" dirty="0" err="1" smtClean="0"/>
              <a:t>Contoh</a:t>
            </a:r>
            <a:r>
              <a:rPr lang="en-ID" sz="2000" dirty="0" smtClean="0"/>
              <a:t>: 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bilangan_1, bilangan_2, _bilangan1, _bilangan2</a:t>
            </a:r>
          </a:p>
          <a:p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boleh</a:t>
            </a:r>
            <a:r>
              <a:rPr lang="en-ID" sz="2400" dirty="0" smtClean="0"/>
              <a:t> </a:t>
            </a:r>
            <a:r>
              <a:rPr lang="en-ID" sz="2400" dirty="0" err="1" smtClean="0"/>
              <a:t>menggunakan</a:t>
            </a:r>
            <a:r>
              <a:rPr lang="en-ID" sz="2400" dirty="0" smtClean="0"/>
              <a:t> </a:t>
            </a:r>
            <a:r>
              <a:rPr lang="en-ID" sz="2400" dirty="0" err="1" smtClean="0"/>
              <a:t>karakter</a:t>
            </a:r>
            <a:r>
              <a:rPr lang="en-ID" sz="2400" dirty="0" smtClean="0"/>
              <a:t> operator ( -, +, /, *, %, =, &gt;, &lt;, &amp;, |)</a:t>
            </a:r>
          </a:p>
          <a:p>
            <a:pPr lvl="1"/>
            <a:r>
              <a:rPr lang="en-ID" sz="2000" dirty="0" err="1" smtClean="0"/>
              <a:t>Contoh</a:t>
            </a:r>
            <a:r>
              <a:rPr lang="en-ID" sz="2000" dirty="0" smtClean="0"/>
              <a:t> </a:t>
            </a:r>
            <a:r>
              <a:rPr lang="en-ID" sz="2000" dirty="0" err="1" smtClean="0"/>
              <a:t>salah</a:t>
            </a:r>
            <a:r>
              <a:rPr lang="en-ID" sz="2000" dirty="0" smtClean="0"/>
              <a:t>: 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bilangan-1, bilangan-2</a:t>
            </a:r>
          </a:p>
          <a:p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boleh</a:t>
            </a:r>
            <a:r>
              <a:rPr lang="en-ID" sz="2400" dirty="0" smtClean="0"/>
              <a:t> </a:t>
            </a:r>
            <a:r>
              <a:rPr lang="en-ID" sz="2400" dirty="0" err="1" smtClean="0"/>
              <a:t>diawali</a:t>
            </a:r>
            <a:r>
              <a:rPr lang="en-ID" sz="2400" dirty="0" smtClean="0"/>
              <a:t> </a:t>
            </a:r>
            <a:r>
              <a:rPr lang="en-ID" sz="2400" dirty="0" err="1" smtClean="0"/>
              <a:t>dengan</a:t>
            </a:r>
            <a:r>
              <a:rPr lang="en-ID" sz="2400" dirty="0" smtClean="0"/>
              <a:t> </a:t>
            </a:r>
            <a:r>
              <a:rPr lang="en-ID" sz="2400" dirty="0" err="1" smtClean="0"/>
              <a:t>angka</a:t>
            </a:r>
            <a:endParaRPr lang="en-ID" sz="2400" dirty="0" smtClean="0"/>
          </a:p>
          <a:p>
            <a:pPr lvl="1"/>
            <a:r>
              <a:rPr lang="en-ID" sz="2000" dirty="0" err="1" smtClean="0"/>
              <a:t>Contoh</a:t>
            </a:r>
            <a:r>
              <a:rPr lang="en-ID" sz="2000" dirty="0" smtClean="0"/>
              <a:t> </a:t>
            </a:r>
            <a:r>
              <a:rPr lang="en-ID" sz="2000" dirty="0" err="1" smtClean="0"/>
              <a:t>salah</a:t>
            </a:r>
            <a:r>
              <a:rPr lang="en-ID" sz="2000" dirty="0" smtClean="0"/>
              <a:t>: 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1bilangan, 2bilangan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8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penggunaan</a:t>
            </a:r>
            <a:r>
              <a:rPr lang="en-ID" dirty="0" smtClean="0"/>
              <a:t> </a:t>
            </a:r>
            <a:r>
              <a:rPr lang="en-ID" dirty="0" err="1" smtClean="0"/>
              <a:t>tipe</a:t>
            </a:r>
            <a:r>
              <a:rPr lang="en-ID" dirty="0" smtClean="0"/>
              <a:t> data &amp; </a:t>
            </a:r>
            <a:r>
              <a:rPr lang="en-ID" dirty="0" err="1" smtClean="0"/>
              <a:t>variabel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Bahasa c/</a:t>
            </a:r>
            <a:r>
              <a:rPr lang="en-ID" dirty="0" err="1" smtClean="0"/>
              <a:t>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Dalam</a:t>
            </a:r>
            <a:r>
              <a:rPr lang="en-ID" dirty="0" smtClean="0"/>
              <a:t> Bahasa C:</a:t>
            </a:r>
          </a:p>
          <a:p>
            <a:pPr marL="457200" lvl="1" indent="0">
              <a:buNone/>
            </a:pPr>
            <a:endParaRPr lang="en-ID" sz="2400" dirty="0"/>
          </a:p>
          <a:p>
            <a:pPr marL="457200" lvl="1" indent="0">
              <a:buNone/>
            </a:pP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angka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100;</a:t>
            </a:r>
          </a:p>
          <a:p>
            <a:pPr marL="457200" lvl="1" indent="0">
              <a:buNone/>
            </a:pP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m = 3.25;</a:t>
            </a:r>
          </a:p>
          <a:p>
            <a:pPr marL="457200" lvl="1" indent="0">
              <a:buNone/>
            </a:pP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c = ‘A’;</a:t>
            </a:r>
          </a:p>
          <a:p>
            <a:pPr marL="457200" lvl="1" indent="0">
              <a:buNone/>
            </a:pP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s[20] = “SMK BISA!”;</a:t>
            </a:r>
          </a:p>
          <a:p>
            <a:pPr marL="457200" lvl="1" indent="0">
              <a:buNone/>
            </a:pP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= 1;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11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KONTANTA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hanya</a:t>
            </a:r>
            <a:r>
              <a:rPr lang="en-ID" dirty="0" smtClean="0"/>
              <a:t> </a:t>
            </a:r>
            <a:r>
              <a:rPr lang="en-ID" dirty="0" err="1" smtClean="0"/>
              <a:t>didefinisikan</a:t>
            </a:r>
            <a:r>
              <a:rPr lang="en-ID" dirty="0" smtClean="0"/>
              <a:t> </a:t>
            </a:r>
            <a:r>
              <a:rPr lang="en-ID" dirty="0" err="1" smtClean="0"/>
              <a:t>sekali</a:t>
            </a:r>
            <a:endParaRPr lang="en-ID" dirty="0" smtClean="0"/>
          </a:p>
          <a:p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diubah</a:t>
            </a:r>
            <a:r>
              <a:rPr lang="en-ID" dirty="0" smtClean="0"/>
              <a:t> </a:t>
            </a:r>
            <a:r>
              <a:rPr lang="en-ID" dirty="0" err="1" smtClean="0"/>
              <a:t>nilainya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https://s.id/ekozulYT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72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5853</TotalTime>
  <Words>457</Words>
  <Application>Microsoft Office PowerPoint</Application>
  <PresentationFormat>Widescreen</PresentationFormat>
  <Paragraphs>123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Bookman Old Style</vt:lpstr>
      <vt:lpstr>Calibri</vt:lpstr>
      <vt:lpstr>Courier New</vt:lpstr>
      <vt:lpstr>Rockwell</vt:lpstr>
      <vt:lpstr>Damask</vt:lpstr>
      <vt:lpstr>tipe data, variabel, konstanta, operator, &amp; ekspresi </vt:lpstr>
      <vt:lpstr>Kompetensi dasar</vt:lpstr>
      <vt:lpstr>Materi pokok</vt:lpstr>
      <vt:lpstr>Tipe data</vt:lpstr>
      <vt:lpstr>Tipe data</vt:lpstr>
      <vt:lpstr>variabel</vt:lpstr>
      <vt:lpstr>ketentuan variabel</vt:lpstr>
      <vt:lpstr>Contoh penggunaan tipe data &amp; variabel dalam Bahasa c/c++</vt:lpstr>
      <vt:lpstr>KONTANTA</vt:lpstr>
      <vt:lpstr>KONTANTA DALAM BAHASA C/C++</vt:lpstr>
      <vt:lpstr>MEMBUAT KODE PROGRAM  dengan tipe data, variable, &amp; KONSTANTA</vt:lpstr>
      <vt:lpstr>CONTOH SOAL:</vt:lpstr>
      <vt:lpstr>KODE BAHASA C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tipe data, variabel, konstanta, operator, &amp; ekspresi</dc:title>
  <dc:creator>EKOZUL</dc:creator>
  <cp:lastModifiedBy>EKOZUL</cp:lastModifiedBy>
  <cp:revision>20</cp:revision>
  <dcterms:created xsi:type="dcterms:W3CDTF">2020-09-15T10:08:57Z</dcterms:created>
  <dcterms:modified xsi:type="dcterms:W3CDTF">2020-09-19T11:42:38Z</dcterms:modified>
</cp:coreProperties>
</file>