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9" r:id="rId11"/>
    <p:sldId id="260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98EC0-C159-4D10-ACAC-C1408B80C42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AB83D6-F6A7-4A6F-A024-9DDA3094BCAF}">
      <dgm:prSet phldrT="[Text]"/>
      <dgm:spPr/>
      <dgm:t>
        <a:bodyPr/>
        <a:lstStyle/>
        <a:p>
          <a:r>
            <a:rPr lang="en-ID" dirty="0" smtClean="0"/>
            <a:t>3.1 </a:t>
          </a:r>
          <a:r>
            <a:rPr lang="en-ID" dirty="0" err="1" smtClean="0"/>
            <a:t>Menerapkan</a:t>
          </a:r>
          <a:r>
            <a:rPr lang="en-ID" dirty="0" smtClean="0"/>
            <a:t> </a:t>
          </a:r>
          <a:r>
            <a:rPr lang="en-ID" dirty="0" err="1" smtClean="0"/>
            <a:t>alur</a:t>
          </a:r>
          <a:r>
            <a:rPr lang="en-ID" dirty="0" smtClean="0"/>
            <a:t> </a:t>
          </a:r>
          <a:r>
            <a:rPr lang="en-ID" dirty="0" err="1" smtClean="0"/>
            <a:t>logika</a:t>
          </a:r>
          <a:r>
            <a:rPr lang="en-ID" dirty="0" smtClean="0"/>
            <a:t> </a:t>
          </a:r>
          <a:r>
            <a:rPr lang="en-ID" dirty="0" err="1" smtClean="0"/>
            <a:t>pemrograman</a:t>
          </a:r>
          <a:r>
            <a:rPr lang="en-ID" dirty="0" smtClean="0"/>
            <a:t> </a:t>
          </a:r>
          <a:r>
            <a:rPr lang="en-ID" dirty="0" err="1" smtClean="0"/>
            <a:t>komputer</a:t>
          </a:r>
          <a:endParaRPr lang="en-US" dirty="0"/>
        </a:p>
      </dgm:t>
    </dgm:pt>
    <dgm:pt modelId="{D2DFCCAD-FCBB-4B62-9646-2A269F34C65C}" type="parTrans" cxnId="{F23FED06-5647-470D-BB17-9D80A85B3702}">
      <dgm:prSet/>
      <dgm:spPr/>
      <dgm:t>
        <a:bodyPr/>
        <a:lstStyle/>
        <a:p>
          <a:endParaRPr lang="en-US"/>
        </a:p>
      </dgm:t>
    </dgm:pt>
    <dgm:pt modelId="{60EA740D-5403-459C-8615-7F68FBFF5E92}" type="sibTrans" cxnId="{F23FED06-5647-470D-BB17-9D80A85B3702}">
      <dgm:prSet/>
      <dgm:spPr/>
      <dgm:t>
        <a:bodyPr/>
        <a:lstStyle/>
        <a:p>
          <a:endParaRPr lang="en-US"/>
        </a:p>
      </dgm:t>
    </dgm:pt>
    <dgm:pt modelId="{9F062735-E3D4-46E9-A0CA-B32163CDCF7E}">
      <dgm:prSet phldrT="[Text]"/>
      <dgm:spPr/>
      <dgm:t>
        <a:bodyPr/>
        <a:lstStyle/>
        <a:p>
          <a:r>
            <a:rPr lang="en-US" dirty="0" smtClean="0"/>
            <a:t>4.1 </a:t>
          </a:r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alur</a:t>
          </a:r>
          <a:r>
            <a:rPr lang="en-US" dirty="0" smtClean="0"/>
            <a:t> </a:t>
          </a:r>
          <a:r>
            <a:rPr lang="en-US" dirty="0" err="1" smtClean="0"/>
            <a:t>logika</a:t>
          </a:r>
          <a:r>
            <a:rPr lang="en-US" dirty="0" smtClean="0"/>
            <a:t> </a:t>
          </a:r>
          <a:r>
            <a:rPr lang="en-US" dirty="0" err="1" smtClean="0"/>
            <a:t>pemrograman</a:t>
          </a:r>
          <a:r>
            <a:rPr lang="en-US" dirty="0" smtClean="0"/>
            <a:t> </a:t>
          </a:r>
          <a:r>
            <a:rPr lang="en-US" dirty="0" err="1" smtClean="0"/>
            <a:t>komputer</a:t>
          </a:r>
          <a:endParaRPr lang="en-US" dirty="0"/>
        </a:p>
      </dgm:t>
    </dgm:pt>
    <dgm:pt modelId="{B3194633-BE03-4D6D-828C-BC6AB8A21E83}" type="parTrans" cxnId="{DE9DCD5A-E949-4823-B725-21AEFDD84244}">
      <dgm:prSet/>
      <dgm:spPr/>
      <dgm:t>
        <a:bodyPr/>
        <a:lstStyle/>
        <a:p>
          <a:endParaRPr lang="en-US"/>
        </a:p>
      </dgm:t>
    </dgm:pt>
    <dgm:pt modelId="{BFCB4433-D444-40DB-BA00-71D6C6C19660}" type="sibTrans" cxnId="{DE9DCD5A-E949-4823-B725-21AEFDD84244}">
      <dgm:prSet/>
      <dgm:spPr/>
      <dgm:t>
        <a:bodyPr/>
        <a:lstStyle/>
        <a:p>
          <a:endParaRPr lang="en-US"/>
        </a:p>
      </dgm:t>
    </dgm:pt>
    <dgm:pt modelId="{B60CE04E-8C10-4A77-8476-6A6B7BA60580}" type="pres">
      <dgm:prSet presAssocID="{3E398EC0-C159-4D10-ACAC-C1408B80C4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BF90FA-CA61-43CA-B2AE-2CAD37E4D97E}" type="pres">
      <dgm:prSet presAssocID="{88AB83D6-F6A7-4A6F-A024-9DDA3094BCAF}" presName="parentText" presStyleLbl="node1" presStyleIdx="0" presStyleCnt="2" custLinFactY="-14583" custLinFactNeighborX="-200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209EC-D195-41A7-9F54-388AE2B81065}" type="pres">
      <dgm:prSet presAssocID="{60EA740D-5403-459C-8615-7F68FBFF5E92}" presName="spacer" presStyleCnt="0"/>
      <dgm:spPr/>
    </dgm:pt>
    <dgm:pt modelId="{205EF1B3-FBED-4936-876C-1919028291DA}" type="pres">
      <dgm:prSet presAssocID="{9F062735-E3D4-46E9-A0CA-B32163CDCF7E}" presName="parentText" presStyleLbl="node1" presStyleIdx="1" presStyleCnt="2" custLinFactY="83108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E235CB-8F45-4FD3-88B2-4C7F991059DB}" type="presOf" srcId="{9F062735-E3D4-46E9-A0CA-B32163CDCF7E}" destId="{205EF1B3-FBED-4936-876C-1919028291DA}" srcOrd="0" destOrd="0" presId="urn:microsoft.com/office/officeart/2005/8/layout/vList2"/>
    <dgm:cxn modelId="{175239D4-9BA7-4A40-87D7-A6063F2A6AB9}" type="presOf" srcId="{88AB83D6-F6A7-4A6F-A024-9DDA3094BCAF}" destId="{CABF90FA-CA61-43CA-B2AE-2CAD37E4D97E}" srcOrd="0" destOrd="0" presId="urn:microsoft.com/office/officeart/2005/8/layout/vList2"/>
    <dgm:cxn modelId="{DE9DCD5A-E949-4823-B725-21AEFDD84244}" srcId="{3E398EC0-C159-4D10-ACAC-C1408B80C42C}" destId="{9F062735-E3D4-46E9-A0CA-B32163CDCF7E}" srcOrd="1" destOrd="0" parTransId="{B3194633-BE03-4D6D-828C-BC6AB8A21E83}" sibTransId="{BFCB4433-D444-40DB-BA00-71D6C6C19660}"/>
    <dgm:cxn modelId="{8AFEC863-E733-431A-AFD6-42EFA9D6A34E}" type="presOf" srcId="{3E398EC0-C159-4D10-ACAC-C1408B80C42C}" destId="{B60CE04E-8C10-4A77-8476-6A6B7BA60580}" srcOrd="0" destOrd="0" presId="urn:microsoft.com/office/officeart/2005/8/layout/vList2"/>
    <dgm:cxn modelId="{F23FED06-5647-470D-BB17-9D80A85B3702}" srcId="{3E398EC0-C159-4D10-ACAC-C1408B80C42C}" destId="{88AB83D6-F6A7-4A6F-A024-9DDA3094BCAF}" srcOrd="0" destOrd="0" parTransId="{D2DFCCAD-FCBB-4B62-9646-2A269F34C65C}" sibTransId="{60EA740D-5403-459C-8615-7F68FBFF5E92}"/>
    <dgm:cxn modelId="{C7AD4AA1-9001-42D7-B83A-B0EB0871C69A}" type="presParOf" srcId="{B60CE04E-8C10-4A77-8476-6A6B7BA60580}" destId="{CABF90FA-CA61-43CA-B2AE-2CAD37E4D97E}" srcOrd="0" destOrd="0" presId="urn:microsoft.com/office/officeart/2005/8/layout/vList2"/>
    <dgm:cxn modelId="{AA2F98A7-4CA9-4422-AFA9-78CEA2349275}" type="presParOf" srcId="{B60CE04E-8C10-4A77-8476-6A6B7BA60580}" destId="{14A209EC-D195-41A7-9F54-388AE2B81065}" srcOrd="1" destOrd="0" presId="urn:microsoft.com/office/officeart/2005/8/layout/vList2"/>
    <dgm:cxn modelId="{19A9E3DF-92FB-482B-AD3C-2D4948530F9B}" type="presParOf" srcId="{B60CE04E-8C10-4A77-8476-6A6B7BA60580}" destId="{205EF1B3-FBED-4936-876C-1919028291D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FEDB53-70A3-4F7E-9795-2609FFC3D57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DE0893-3313-4304-A07C-F3EBE80D1950}">
      <dgm:prSet phldrT="[Text]"/>
      <dgm:spPr/>
      <dgm:t>
        <a:bodyPr/>
        <a:lstStyle/>
        <a:p>
          <a:r>
            <a:rPr lang="en-ID" dirty="0" smtClean="0"/>
            <a:t>Bahasa </a:t>
          </a:r>
          <a:r>
            <a:rPr lang="en-ID" dirty="0" err="1" smtClean="0"/>
            <a:t>Alami</a:t>
          </a:r>
          <a:r>
            <a:rPr lang="en-ID" dirty="0" smtClean="0"/>
            <a:t> (Natural Language)</a:t>
          </a:r>
          <a:endParaRPr lang="en-US" dirty="0"/>
        </a:p>
      </dgm:t>
    </dgm:pt>
    <dgm:pt modelId="{98F9500E-1F14-4AEB-BDDE-D4B447AF6351}" type="parTrans" cxnId="{6E2A00E8-A3B6-4F08-BCA5-4D58267ED16C}">
      <dgm:prSet/>
      <dgm:spPr/>
      <dgm:t>
        <a:bodyPr/>
        <a:lstStyle/>
        <a:p>
          <a:endParaRPr lang="en-US"/>
        </a:p>
      </dgm:t>
    </dgm:pt>
    <dgm:pt modelId="{6DDB62CE-E5B9-4483-B1F5-DF6827972450}" type="sibTrans" cxnId="{6E2A00E8-A3B6-4F08-BCA5-4D58267ED16C}">
      <dgm:prSet/>
      <dgm:spPr/>
      <dgm:t>
        <a:bodyPr/>
        <a:lstStyle/>
        <a:p>
          <a:endParaRPr lang="en-US"/>
        </a:p>
      </dgm:t>
    </dgm:pt>
    <dgm:pt modelId="{00F460B8-43C7-4F52-8F40-42BC9C4B8E78}">
      <dgm:prSet phldrT="[Text]"/>
      <dgm:spPr/>
      <dgm:t>
        <a:bodyPr/>
        <a:lstStyle/>
        <a:p>
          <a:r>
            <a:rPr lang="en-ID" dirty="0" smtClean="0"/>
            <a:t>Semi </a:t>
          </a:r>
          <a:r>
            <a:rPr lang="en-ID" dirty="0" err="1" smtClean="0"/>
            <a:t>Kode</a:t>
          </a:r>
          <a:r>
            <a:rPr lang="en-ID" dirty="0" smtClean="0"/>
            <a:t> (Pseudocode)</a:t>
          </a:r>
          <a:endParaRPr lang="en-US" dirty="0"/>
        </a:p>
      </dgm:t>
    </dgm:pt>
    <dgm:pt modelId="{F297D168-22A5-4C15-9C91-485BADC78A1F}" type="parTrans" cxnId="{F9ABC207-9FE8-40FC-A4E7-37478B1947D7}">
      <dgm:prSet/>
      <dgm:spPr/>
      <dgm:t>
        <a:bodyPr/>
        <a:lstStyle/>
        <a:p>
          <a:endParaRPr lang="en-US"/>
        </a:p>
      </dgm:t>
    </dgm:pt>
    <dgm:pt modelId="{B2A2D83A-76FC-4886-809A-8C7FC1643FFF}" type="sibTrans" cxnId="{F9ABC207-9FE8-40FC-A4E7-37478B1947D7}">
      <dgm:prSet/>
      <dgm:spPr/>
      <dgm:t>
        <a:bodyPr/>
        <a:lstStyle/>
        <a:p>
          <a:endParaRPr lang="en-US"/>
        </a:p>
      </dgm:t>
    </dgm:pt>
    <dgm:pt modelId="{7A4D4D57-E648-47C1-9ACD-F00E5193D6E3}">
      <dgm:prSet phldrT="[Text]"/>
      <dgm:spPr/>
      <dgm:t>
        <a:bodyPr/>
        <a:lstStyle/>
        <a:p>
          <a:r>
            <a:rPr lang="en-ID" dirty="0" smtClean="0"/>
            <a:t>Diagram </a:t>
          </a:r>
          <a:r>
            <a:rPr lang="en-ID" dirty="0" err="1" smtClean="0"/>
            <a:t>Alir</a:t>
          </a:r>
          <a:r>
            <a:rPr lang="en-ID" dirty="0" smtClean="0"/>
            <a:t> (Flowchart)</a:t>
          </a:r>
          <a:endParaRPr lang="en-US" dirty="0"/>
        </a:p>
      </dgm:t>
    </dgm:pt>
    <dgm:pt modelId="{E8821B29-BFEA-4C35-899D-3F38F553C611}" type="parTrans" cxnId="{706A3AC8-94B8-4392-9B1C-474FCFEEB082}">
      <dgm:prSet/>
      <dgm:spPr/>
      <dgm:t>
        <a:bodyPr/>
        <a:lstStyle/>
        <a:p>
          <a:endParaRPr lang="en-US"/>
        </a:p>
      </dgm:t>
    </dgm:pt>
    <dgm:pt modelId="{9BE5751E-4D4D-4BCD-96C7-0CC7757FF6E9}" type="sibTrans" cxnId="{706A3AC8-94B8-4392-9B1C-474FCFEEB082}">
      <dgm:prSet/>
      <dgm:spPr/>
      <dgm:t>
        <a:bodyPr/>
        <a:lstStyle/>
        <a:p>
          <a:endParaRPr lang="en-US"/>
        </a:p>
      </dgm:t>
    </dgm:pt>
    <dgm:pt modelId="{FB2300B5-1DF6-431C-9C5B-FEAD94EA8405}" type="pres">
      <dgm:prSet presAssocID="{9FFEDB53-70A3-4F7E-9795-2609FFC3D5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A16BF0-9DDF-489E-B871-9588038E3359}" type="pres">
      <dgm:prSet presAssocID="{35DE0893-3313-4304-A07C-F3EBE80D19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C32A2-13F1-4EEE-8286-832B7BAA7C1E}" type="pres">
      <dgm:prSet presAssocID="{6DDB62CE-E5B9-4483-B1F5-DF6827972450}" presName="spacer" presStyleCnt="0"/>
      <dgm:spPr/>
    </dgm:pt>
    <dgm:pt modelId="{05AE6A62-A98B-43E0-A6FB-9E959773C082}" type="pres">
      <dgm:prSet presAssocID="{00F460B8-43C7-4F52-8F40-42BC9C4B8E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F8EC8-39A2-4B2B-813F-F4D7367A9C6B}" type="pres">
      <dgm:prSet presAssocID="{B2A2D83A-76FC-4886-809A-8C7FC1643FFF}" presName="spacer" presStyleCnt="0"/>
      <dgm:spPr/>
    </dgm:pt>
    <dgm:pt modelId="{934B4FF6-049F-4531-8858-E0867C864983}" type="pres">
      <dgm:prSet presAssocID="{7A4D4D57-E648-47C1-9ACD-F00E5193D6E3}" presName="parentText" presStyleLbl="node1" presStyleIdx="2" presStyleCnt="3" custLinFactY="49828" custLinFactNeighborX="-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FF6C1F-8F5E-440E-8F9E-34B0A5A77382}" type="presOf" srcId="{7A4D4D57-E648-47C1-9ACD-F00E5193D6E3}" destId="{934B4FF6-049F-4531-8858-E0867C864983}" srcOrd="0" destOrd="0" presId="urn:microsoft.com/office/officeart/2005/8/layout/vList2"/>
    <dgm:cxn modelId="{6E2A00E8-A3B6-4F08-BCA5-4D58267ED16C}" srcId="{9FFEDB53-70A3-4F7E-9795-2609FFC3D578}" destId="{35DE0893-3313-4304-A07C-F3EBE80D1950}" srcOrd="0" destOrd="0" parTransId="{98F9500E-1F14-4AEB-BDDE-D4B447AF6351}" sibTransId="{6DDB62CE-E5B9-4483-B1F5-DF6827972450}"/>
    <dgm:cxn modelId="{255C2BA7-DA3C-4801-98D9-DD8D79709958}" type="presOf" srcId="{35DE0893-3313-4304-A07C-F3EBE80D1950}" destId="{A5A16BF0-9DDF-489E-B871-9588038E3359}" srcOrd="0" destOrd="0" presId="urn:microsoft.com/office/officeart/2005/8/layout/vList2"/>
    <dgm:cxn modelId="{8BCC9FB2-F408-40CB-9D1E-D84BD3419119}" type="presOf" srcId="{00F460B8-43C7-4F52-8F40-42BC9C4B8E78}" destId="{05AE6A62-A98B-43E0-A6FB-9E959773C082}" srcOrd="0" destOrd="0" presId="urn:microsoft.com/office/officeart/2005/8/layout/vList2"/>
    <dgm:cxn modelId="{706A3AC8-94B8-4392-9B1C-474FCFEEB082}" srcId="{9FFEDB53-70A3-4F7E-9795-2609FFC3D578}" destId="{7A4D4D57-E648-47C1-9ACD-F00E5193D6E3}" srcOrd="2" destOrd="0" parTransId="{E8821B29-BFEA-4C35-899D-3F38F553C611}" sibTransId="{9BE5751E-4D4D-4BCD-96C7-0CC7757FF6E9}"/>
    <dgm:cxn modelId="{F9ABC207-9FE8-40FC-A4E7-37478B1947D7}" srcId="{9FFEDB53-70A3-4F7E-9795-2609FFC3D578}" destId="{00F460B8-43C7-4F52-8F40-42BC9C4B8E78}" srcOrd="1" destOrd="0" parTransId="{F297D168-22A5-4C15-9C91-485BADC78A1F}" sibTransId="{B2A2D83A-76FC-4886-809A-8C7FC1643FFF}"/>
    <dgm:cxn modelId="{FF355623-6369-4BA5-BB7A-44C813F8A82D}" type="presOf" srcId="{9FFEDB53-70A3-4F7E-9795-2609FFC3D578}" destId="{FB2300B5-1DF6-431C-9C5B-FEAD94EA8405}" srcOrd="0" destOrd="0" presId="urn:microsoft.com/office/officeart/2005/8/layout/vList2"/>
    <dgm:cxn modelId="{E4E14CB1-64C9-476C-8885-63FDD46389AE}" type="presParOf" srcId="{FB2300B5-1DF6-431C-9C5B-FEAD94EA8405}" destId="{A5A16BF0-9DDF-489E-B871-9588038E3359}" srcOrd="0" destOrd="0" presId="urn:microsoft.com/office/officeart/2005/8/layout/vList2"/>
    <dgm:cxn modelId="{D1675433-BCF7-4454-BFC6-576C3B7AB67A}" type="presParOf" srcId="{FB2300B5-1DF6-431C-9C5B-FEAD94EA8405}" destId="{CDDC32A2-13F1-4EEE-8286-832B7BAA7C1E}" srcOrd="1" destOrd="0" presId="urn:microsoft.com/office/officeart/2005/8/layout/vList2"/>
    <dgm:cxn modelId="{9B3DD843-1B51-4271-8E4F-5D9277B27EA4}" type="presParOf" srcId="{FB2300B5-1DF6-431C-9C5B-FEAD94EA8405}" destId="{05AE6A62-A98B-43E0-A6FB-9E959773C082}" srcOrd="2" destOrd="0" presId="urn:microsoft.com/office/officeart/2005/8/layout/vList2"/>
    <dgm:cxn modelId="{6616EF26-E3D8-40CF-8222-98A4B13CA903}" type="presParOf" srcId="{FB2300B5-1DF6-431C-9C5B-FEAD94EA8405}" destId="{48BF8EC8-39A2-4B2B-813F-F4D7367A9C6B}" srcOrd="3" destOrd="0" presId="urn:microsoft.com/office/officeart/2005/8/layout/vList2"/>
    <dgm:cxn modelId="{F3A85259-7E60-4490-9220-5D9EB13DB47D}" type="presParOf" srcId="{FB2300B5-1DF6-431C-9C5B-FEAD94EA8405}" destId="{934B4FF6-049F-4531-8858-E0867C8649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F90FA-CA61-43CA-B2AE-2CAD37E4D97E}">
      <dsp:nvSpPr>
        <dsp:cNvPr id="0" name=""/>
        <dsp:cNvSpPr/>
      </dsp:nvSpPr>
      <dsp:spPr>
        <a:xfrm>
          <a:off x="0" y="303872"/>
          <a:ext cx="10173862" cy="748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200" kern="1200" dirty="0" smtClean="0"/>
            <a:t>3.1 </a:t>
          </a:r>
          <a:r>
            <a:rPr lang="en-ID" sz="3200" kern="1200" dirty="0" err="1" smtClean="0"/>
            <a:t>Menerapkan</a:t>
          </a:r>
          <a:r>
            <a:rPr lang="en-ID" sz="3200" kern="1200" dirty="0" smtClean="0"/>
            <a:t> </a:t>
          </a:r>
          <a:r>
            <a:rPr lang="en-ID" sz="3200" kern="1200" dirty="0" err="1" smtClean="0"/>
            <a:t>alur</a:t>
          </a:r>
          <a:r>
            <a:rPr lang="en-ID" sz="3200" kern="1200" dirty="0" smtClean="0"/>
            <a:t> </a:t>
          </a:r>
          <a:r>
            <a:rPr lang="en-ID" sz="3200" kern="1200" dirty="0" err="1" smtClean="0"/>
            <a:t>logika</a:t>
          </a:r>
          <a:r>
            <a:rPr lang="en-ID" sz="3200" kern="1200" dirty="0" smtClean="0"/>
            <a:t> </a:t>
          </a:r>
          <a:r>
            <a:rPr lang="en-ID" sz="3200" kern="1200" dirty="0" err="1" smtClean="0"/>
            <a:t>pemrograman</a:t>
          </a:r>
          <a:r>
            <a:rPr lang="en-ID" sz="3200" kern="1200" dirty="0" smtClean="0"/>
            <a:t> </a:t>
          </a:r>
          <a:r>
            <a:rPr lang="en-ID" sz="3200" kern="1200" dirty="0" err="1" smtClean="0"/>
            <a:t>komputer</a:t>
          </a:r>
          <a:endParaRPr lang="en-US" sz="3200" kern="1200" dirty="0"/>
        </a:p>
      </dsp:txBody>
      <dsp:txXfrm>
        <a:off x="36553" y="340425"/>
        <a:ext cx="10100756" cy="675694"/>
      </dsp:txXfrm>
    </dsp:sp>
    <dsp:sp modelId="{205EF1B3-FBED-4936-876C-1919028291DA}">
      <dsp:nvSpPr>
        <dsp:cNvPr id="0" name=""/>
        <dsp:cNvSpPr/>
      </dsp:nvSpPr>
      <dsp:spPr>
        <a:xfrm>
          <a:off x="0" y="1851421"/>
          <a:ext cx="10173862" cy="748800"/>
        </a:xfrm>
        <a:prstGeom prst="roundRect">
          <a:avLst/>
        </a:prstGeom>
        <a:gradFill rotWithShape="0">
          <a:gsLst>
            <a:gs pos="0">
              <a:schemeClr val="accent4">
                <a:hueOff val="4290800"/>
                <a:satOff val="1883"/>
                <a:lumOff val="-549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4290800"/>
                <a:satOff val="1883"/>
                <a:lumOff val="-549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4290800"/>
                <a:satOff val="1883"/>
                <a:lumOff val="-549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4.1 </a:t>
          </a:r>
          <a:r>
            <a:rPr lang="en-US" sz="3200" kern="1200" dirty="0" err="1" smtClean="0"/>
            <a:t>Membuat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alur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logika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pemrograman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komputer</a:t>
          </a:r>
          <a:endParaRPr lang="en-US" sz="3200" kern="1200" dirty="0"/>
        </a:p>
      </dsp:txBody>
      <dsp:txXfrm>
        <a:off x="36553" y="1887974"/>
        <a:ext cx="10100756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16BF0-9DDF-489E-B871-9588038E3359}">
      <dsp:nvSpPr>
        <dsp:cNvPr id="0" name=""/>
        <dsp:cNvSpPr/>
      </dsp:nvSpPr>
      <dsp:spPr>
        <a:xfrm>
          <a:off x="0" y="24809"/>
          <a:ext cx="10353675" cy="11231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800" kern="1200" dirty="0" smtClean="0"/>
            <a:t>Bahasa </a:t>
          </a:r>
          <a:r>
            <a:rPr lang="en-ID" sz="4800" kern="1200" dirty="0" err="1" smtClean="0"/>
            <a:t>Alami</a:t>
          </a:r>
          <a:r>
            <a:rPr lang="en-ID" sz="4800" kern="1200" dirty="0" smtClean="0"/>
            <a:t> (Natural Language)</a:t>
          </a:r>
          <a:endParaRPr lang="en-US" sz="4800" kern="1200" dirty="0"/>
        </a:p>
      </dsp:txBody>
      <dsp:txXfrm>
        <a:off x="54830" y="79639"/>
        <a:ext cx="10244015" cy="1013539"/>
      </dsp:txXfrm>
    </dsp:sp>
    <dsp:sp modelId="{05AE6A62-A98B-43E0-A6FB-9E959773C082}">
      <dsp:nvSpPr>
        <dsp:cNvPr id="0" name=""/>
        <dsp:cNvSpPr/>
      </dsp:nvSpPr>
      <dsp:spPr>
        <a:xfrm>
          <a:off x="0" y="1286250"/>
          <a:ext cx="10353675" cy="1123199"/>
        </a:xfrm>
        <a:prstGeom prst="roundRect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800" kern="1200" dirty="0" smtClean="0"/>
            <a:t>Semi </a:t>
          </a:r>
          <a:r>
            <a:rPr lang="en-ID" sz="4800" kern="1200" dirty="0" err="1" smtClean="0"/>
            <a:t>Kode</a:t>
          </a:r>
          <a:r>
            <a:rPr lang="en-ID" sz="4800" kern="1200" dirty="0" smtClean="0"/>
            <a:t> (Pseudocode)</a:t>
          </a:r>
          <a:endParaRPr lang="en-US" sz="4800" kern="1200" dirty="0"/>
        </a:p>
      </dsp:txBody>
      <dsp:txXfrm>
        <a:off x="54830" y="1341080"/>
        <a:ext cx="10244015" cy="1013539"/>
      </dsp:txXfrm>
    </dsp:sp>
    <dsp:sp modelId="{934B4FF6-049F-4531-8858-E0867C864983}">
      <dsp:nvSpPr>
        <dsp:cNvPr id="0" name=""/>
        <dsp:cNvSpPr/>
      </dsp:nvSpPr>
      <dsp:spPr>
        <a:xfrm>
          <a:off x="0" y="2572500"/>
          <a:ext cx="10353675" cy="1123199"/>
        </a:xfrm>
        <a:prstGeom prst="round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800" kern="1200" dirty="0" smtClean="0"/>
            <a:t>Diagram </a:t>
          </a:r>
          <a:r>
            <a:rPr lang="en-ID" sz="4800" kern="1200" dirty="0" err="1" smtClean="0"/>
            <a:t>Alir</a:t>
          </a:r>
          <a:r>
            <a:rPr lang="en-ID" sz="4800" kern="1200" dirty="0" smtClean="0"/>
            <a:t> (Flowchart)</a:t>
          </a:r>
          <a:endParaRPr lang="en-US" sz="4800" kern="1200" dirty="0"/>
        </a:p>
      </dsp:txBody>
      <dsp:txXfrm>
        <a:off x="54830" y="2627330"/>
        <a:ext cx="10244015" cy="1013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8-20T02:46:08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11013 10864 0</inkml:trace>
  <inkml:trace contextRef="#ctx0" brushRef="#br0" timeOffset="1516.0009">11013 10864 0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4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1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980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40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65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9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5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3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0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7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7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5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6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6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DE20-E5F5-4952-8671-3F06D033B00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41C28-ECA9-4763-B108-97C55B91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01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525463"/>
            <a:ext cx="9491831" cy="2387600"/>
          </a:xfrm>
        </p:spPr>
        <p:txBody>
          <a:bodyPr/>
          <a:lstStyle/>
          <a:p>
            <a:r>
              <a:rPr lang="en-ID" dirty="0" smtClean="0"/>
              <a:t>ALUR LOGIKA PEMROGRAMAN KOMPUTER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D" dirty="0" smtClean="0"/>
              <a:t>PEMROGRAMAN DASAR SEMESTER I</a:t>
            </a:r>
          </a:p>
          <a:p>
            <a:endParaRPr lang="en-ID" dirty="0" smtClean="0"/>
          </a:p>
          <a:p>
            <a:r>
              <a:rPr lang="en-ID" dirty="0" err="1" smtClean="0"/>
              <a:t>Oleh</a:t>
            </a:r>
            <a:r>
              <a:rPr lang="en-ID" dirty="0" smtClean="0"/>
              <a:t>: </a:t>
            </a:r>
            <a:r>
              <a:rPr lang="en-ID" dirty="0" err="1" smtClean="0"/>
              <a:t>Eko</a:t>
            </a:r>
            <a:r>
              <a:rPr lang="en-ID" dirty="0" smtClean="0"/>
              <a:t> </a:t>
            </a:r>
            <a:r>
              <a:rPr lang="en-ID" dirty="0" err="1" smtClean="0"/>
              <a:t>Zulkaryanto</a:t>
            </a:r>
            <a:r>
              <a:rPr lang="en-ID" dirty="0" smtClean="0"/>
              <a:t>, </a:t>
            </a:r>
            <a:r>
              <a:rPr lang="en-ID" dirty="0" err="1" smtClean="0"/>
              <a:t>S.Kom</a:t>
            </a:r>
            <a:r>
              <a:rPr lang="en-ID" dirty="0" smtClean="0"/>
              <a:t>, MCTS</a:t>
            </a:r>
          </a:p>
          <a:p>
            <a:r>
              <a:rPr lang="en-ID" dirty="0" smtClean="0"/>
              <a:t>SMK Tri </a:t>
            </a:r>
            <a:r>
              <a:rPr lang="en-ID" dirty="0" err="1" smtClean="0"/>
              <a:t>Sukses</a:t>
            </a:r>
            <a:r>
              <a:rPr lang="en-ID" dirty="0" smtClean="0"/>
              <a:t> </a:t>
            </a:r>
            <a:r>
              <a:rPr lang="en-ID" dirty="0" err="1" smtClean="0"/>
              <a:t>Natar</a:t>
            </a:r>
            <a:r>
              <a:rPr lang="en-ID" dirty="0" smtClean="0"/>
              <a:t> Lampung Selatan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1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24825"/>
          </a:xfrm>
        </p:spPr>
      </p:pic>
      <p:grpSp>
        <p:nvGrpSpPr>
          <p:cNvPr id="5" name="Group 4"/>
          <p:cNvGrpSpPr/>
          <p:nvPr/>
        </p:nvGrpSpPr>
        <p:grpSpPr>
          <a:xfrm>
            <a:off x="253481" y="292100"/>
            <a:ext cx="10211319" cy="838200"/>
            <a:chOff x="0" y="1186049"/>
            <a:chExt cx="10353675" cy="250965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186049"/>
              <a:ext cx="10353675" cy="250965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122511" y="1308560"/>
              <a:ext cx="10108653" cy="22646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sz="4000" kern="1200" dirty="0" smtClean="0"/>
                <a:t>Programmer </a:t>
              </a:r>
              <a:r>
                <a:rPr lang="en-ID" sz="4000" kern="1200" dirty="0" smtClean="0">
                  <a:sym typeface="Wingdings" panose="05000000000000000000" pitchFamily="2" charset="2"/>
                </a:rPr>
                <a:t> yang </a:t>
              </a:r>
              <a:r>
                <a:rPr lang="en-ID" sz="4000" kern="1200" dirty="0" err="1" smtClean="0">
                  <a:sym typeface="Wingdings" panose="05000000000000000000" pitchFamily="2" charset="2"/>
                </a:rPr>
                <a:t>membuat</a:t>
              </a:r>
              <a:r>
                <a:rPr lang="en-ID" sz="4000" kern="1200" dirty="0" smtClean="0">
                  <a:sym typeface="Wingdings" panose="05000000000000000000" pitchFamily="2" charset="2"/>
                </a:rPr>
                <a:t> program</a:t>
              </a: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689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Pemrograman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langkah-langkah</a:t>
            </a:r>
            <a:r>
              <a:rPr lang="en-ID" dirty="0" smtClean="0"/>
              <a:t> yang </a:t>
            </a:r>
            <a:r>
              <a:rPr lang="en-ID" dirty="0" err="1" smtClean="0"/>
              <a:t>logis</a:t>
            </a:r>
            <a:r>
              <a:rPr lang="en-ID" dirty="0" smtClean="0"/>
              <a:t> (</a:t>
            </a:r>
            <a:r>
              <a:rPr lang="en-ID" dirty="0" err="1" smtClean="0"/>
              <a:t>masuk</a:t>
            </a:r>
            <a:r>
              <a:rPr lang="en-ID" dirty="0" smtClean="0"/>
              <a:t> </a:t>
            </a:r>
            <a:r>
              <a:rPr lang="en-ID" dirty="0" err="1" smtClean="0"/>
              <a:t>akal</a:t>
            </a:r>
            <a:r>
              <a:rPr lang="en-ID" dirty="0" smtClean="0"/>
              <a:t>)</a:t>
            </a:r>
          </a:p>
          <a:p>
            <a:pPr marL="0" indent="0">
              <a:buNone/>
            </a:pPr>
            <a:endParaRPr lang="en-ID" dirty="0" smtClean="0"/>
          </a:p>
          <a:p>
            <a:r>
              <a:rPr lang="en-ID" dirty="0" err="1" smtClean="0"/>
              <a:t>Langkah-langkah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alur</a:t>
            </a:r>
            <a:r>
              <a:rPr lang="en-ID" dirty="0" smtClean="0"/>
              <a:t> </a:t>
            </a:r>
            <a:r>
              <a:rPr lang="en-ID" dirty="0" err="1" smtClean="0"/>
              <a:t>logika</a:t>
            </a:r>
            <a:r>
              <a:rPr lang="en-ID" dirty="0" smtClean="0"/>
              <a:t> </a:t>
            </a:r>
            <a:r>
              <a:rPr lang="en-ID" dirty="0" err="1" smtClean="0"/>
              <a:t>pemrograman</a:t>
            </a:r>
            <a:r>
              <a:rPr lang="en-ID" dirty="0" smtClean="0"/>
              <a:t> </a:t>
            </a:r>
            <a:r>
              <a:rPr lang="en-ID" dirty="0" err="1" smtClean="0"/>
              <a:t>tersusun</a:t>
            </a:r>
            <a:r>
              <a:rPr lang="en-ID" dirty="0" smtClean="0"/>
              <a:t> </a:t>
            </a:r>
            <a:r>
              <a:rPr lang="en-ID" dirty="0" err="1" smtClean="0"/>
              <a:t>secara</a:t>
            </a:r>
            <a:r>
              <a:rPr lang="en-ID" dirty="0" smtClean="0"/>
              <a:t> </a:t>
            </a:r>
            <a:r>
              <a:rPr lang="en-ID" dirty="0" err="1" smtClean="0"/>
              <a:t>sistematis</a:t>
            </a:r>
            <a:r>
              <a:rPr lang="en-ID" dirty="0" smtClean="0"/>
              <a:t> </a:t>
            </a:r>
            <a:r>
              <a:rPr lang="en-ID" dirty="0" err="1" smtClean="0"/>
              <a:t>sehingga</a:t>
            </a:r>
            <a:r>
              <a:rPr lang="en-ID" dirty="0" smtClean="0"/>
              <a:t> </a:t>
            </a:r>
            <a:r>
              <a:rPr lang="en-ID" dirty="0" err="1" smtClean="0"/>
              <a:t>disebut</a:t>
            </a:r>
            <a:r>
              <a:rPr lang="en-ID" dirty="0" smtClean="0"/>
              <a:t> </a:t>
            </a:r>
            <a:r>
              <a:rPr lang="en-ID" dirty="0" err="1" smtClean="0"/>
              <a:t>juga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algoritma</a:t>
            </a:r>
            <a:r>
              <a:rPr lang="en-ID" dirty="0" smtClean="0"/>
              <a:t>.</a:t>
            </a:r>
          </a:p>
          <a:p>
            <a:pPr marL="0" indent="0">
              <a:buNone/>
            </a:pPr>
            <a:endParaRPr lang="en-ID" dirty="0" smtClean="0"/>
          </a:p>
          <a:p>
            <a:r>
              <a:rPr lang="en-ID" dirty="0" err="1" smtClean="0"/>
              <a:t>Algoritma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langkah-langkah</a:t>
            </a:r>
            <a:r>
              <a:rPr lang="en-ID" dirty="0" smtClean="0"/>
              <a:t> </a:t>
            </a:r>
            <a:r>
              <a:rPr lang="en-ID" dirty="0" err="1" smtClean="0"/>
              <a:t>logis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sistematis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penyelesaian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masalah</a:t>
            </a:r>
            <a:r>
              <a:rPr lang="en-ID" dirty="0" smtClean="0"/>
              <a:t>.</a:t>
            </a:r>
          </a:p>
          <a:p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2030740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alur</a:t>
            </a:r>
            <a:r>
              <a:rPr lang="en-ID" dirty="0" smtClean="0"/>
              <a:t> </a:t>
            </a:r>
            <a:r>
              <a:rPr lang="en-ID" dirty="0" err="1" smtClean="0"/>
              <a:t>logika</a:t>
            </a:r>
            <a:r>
              <a:rPr lang="en-ID" dirty="0" smtClean="0"/>
              <a:t> </a:t>
            </a:r>
            <a:r>
              <a:rPr lang="en-ID" dirty="0" err="1" smtClean="0"/>
              <a:t>pemrograman</a:t>
            </a:r>
            <a:r>
              <a:rPr lang="en-ID" dirty="0" smtClean="0"/>
              <a:t> (</a:t>
            </a:r>
            <a:r>
              <a:rPr lang="en-ID" dirty="0" err="1" smtClean="0"/>
              <a:t>algoritma</a:t>
            </a:r>
            <a:r>
              <a:rPr lang="en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 err="1" smtClean="0"/>
              <a:t>Algoritma</a:t>
            </a:r>
            <a:r>
              <a:rPr lang="en-ID" dirty="0" smtClean="0"/>
              <a:t> </a:t>
            </a:r>
            <a:r>
              <a:rPr lang="en-ID" dirty="0" err="1" smtClean="0"/>
              <a:t>membuat</a:t>
            </a:r>
            <a:r>
              <a:rPr lang="en-ID" dirty="0" smtClean="0"/>
              <a:t> kopi</a:t>
            </a:r>
          </a:p>
          <a:p>
            <a:pPr lvl="1"/>
            <a:r>
              <a:rPr lang="en-ID" dirty="0" smtClean="0"/>
              <a:t>1.</a:t>
            </a:r>
          </a:p>
          <a:p>
            <a:pPr lvl="1"/>
            <a:r>
              <a:rPr lang="en-ID" dirty="0" smtClean="0"/>
              <a:t>2.</a:t>
            </a:r>
          </a:p>
          <a:p>
            <a:pPr lvl="1"/>
            <a:r>
              <a:rPr lang="en-ID" dirty="0" smtClean="0"/>
              <a:t>3. </a:t>
            </a:r>
          </a:p>
          <a:p>
            <a:pPr lvl="1"/>
            <a:r>
              <a:rPr lang="en-ID" dirty="0" err="1" smtClean="0"/>
              <a:t>dst</a:t>
            </a:r>
            <a:r>
              <a:rPr lang="en-ID" dirty="0" smtClean="0"/>
              <a:t>.</a:t>
            </a:r>
          </a:p>
          <a:p>
            <a:r>
              <a:rPr lang="en-ID" dirty="0" err="1" smtClean="0"/>
              <a:t>Algoritma</a:t>
            </a:r>
            <a:r>
              <a:rPr lang="en-ID" dirty="0" smtClean="0"/>
              <a:t> </a:t>
            </a:r>
            <a:r>
              <a:rPr lang="en-ID" dirty="0" err="1" smtClean="0"/>
              <a:t>menukar</a:t>
            </a:r>
            <a:r>
              <a:rPr lang="en-ID" dirty="0" smtClean="0"/>
              <a:t> </a:t>
            </a:r>
            <a:r>
              <a:rPr lang="en-ID" dirty="0" err="1" smtClean="0"/>
              <a:t>isi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2 </a:t>
            </a:r>
            <a:r>
              <a:rPr lang="en-ID" dirty="0" err="1" smtClean="0"/>
              <a:t>gelas</a:t>
            </a:r>
            <a:r>
              <a:rPr lang="en-ID" dirty="0" smtClean="0"/>
              <a:t> yang </a:t>
            </a:r>
            <a:r>
              <a:rPr lang="en-ID" dirty="0" err="1" smtClean="0"/>
              <a:t>berbeda</a:t>
            </a:r>
            <a:r>
              <a:rPr lang="en-ID" dirty="0" smtClean="0"/>
              <a:t> </a:t>
            </a:r>
            <a:r>
              <a:rPr lang="en-ID" dirty="0" err="1" smtClean="0"/>
              <a:t>isinya</a:t>
            </a:r>
            <a:endParaRPr lang="en-ID" dirty="0" smtClean="0"/>
          </a:p>
          <a:p>
            <a:pPr lvl="1"/>
            <a:r>
              <a:rPr lang="en-ID" dirty="0" smtClean="0"/>
              <a:t>1.</a:t>
            </a:r>
          </a:p>
          <a:p>
            <a:pPr lvl="1"/>
            <a:r>
              <a:rPr lang="en-ID" dirty="0" smtClean="0"/>
              <a:t>2.</a:t>
            </a:r>
          </a:p>
          <a:p>
            <a:pPr lvl="1"/>
            <a:r>
              <a:rPr lang="en-ID" dirty="0" smtClean="0"/>
              <a:t>3</a:t>
            </a:r>
          </a:p>
          <a:p>
            <a:pPr lvl="1"/>
            <a:r>
              <a:rPr lang="en-ID" dirty="0" err="1" smtClean="0"/>
              <a:t>dst</a:t>
            </a:r>
            <a:r>
              <a:rPr lang="en-ID" dirty="0" smtClean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17696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TUGAS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Buatlah</a:t>
            </a:r>
            <a:r>
              <a:rPr lang="en-ID" dirty="0" smtClean="0"/>
              <a:t> </a:t>
            </a:r>
            <a:r>
              <a:rPr lang="en-ID" dirty="0" err="1" smtClean="0"/>
              <a:t>alur</a:t>
            </a:r>
            <a:r>
              <a:rPr lang="en-ID" dirty="0" smtClean="0"/>
              <a:t> </a:t>
            </a:r>
            <a:r>
              <a:rPr lang="en-ID" dirty="0" err="1" smtClean="0"/>
              <a:t>logika</a:t>
            </a:r>
            <a:r>
              <a:rPr lang="en-ID" dirty="0" smtClean="0"/>
              <a:t> </a:t>
            </a:r>
            <a:r>
              <a:rPr lang="en-ID" dirty="0" err="1" smtClean="0"/>
              <a:t>pemrograman</a:t>
            </a:r>
            <a:r>
              <a:rPr lang="en-ID" dirty="0" smtClean="0"/>
              <a:t> (</a:t>
            </a:r>
            <a:r>
              <a:rPr lang="en-ID" dirty="0" err="1" smtClean="0"/>
              <a:t>algoritma</a:t>
            </a:r>
            <a:r>
              <a:rPr lang="en-ID" dirty="0" smtClean="0"/>
              <a:t>) “</a:t>
            </a:r>
            <a:r>
              <a:rPr lang="en-ID" dirty="0" err="1" smtClean="0"/>
              <a:t>cuci</a:t>
            </a:r>
            <a:r>
              <a:rPr lang="en-ID" dirty="0" smtClean="0"/>
              <a:t> </a:t>
            </a:r>
            <a:r>
              <a:rPr lang="en-ID" dirty="0" err="1" smtClean="0"/>
              <a:t>tangan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sabun</a:t>
            </a:r>
            <a:r>
              <a:rPr lang="en-ID" dirty="0" smtClean="0"/>
              <a:t> yang </a:t>
            </a:r>
            <a:r>
              <a:rPr lang="en-ID" dirty="0" err="1" smtClean="0"/>
              <a:t>benar</a:t>
            </a:r>
            <a:r>
              <a:rPr lang="en-ID" dirty="0" smtClean="0"/>
              <a:t>”!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82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295" y="2552700"/>
            <a:ext cx="10353761" cy="1326321"/>
          </a:xfrm>
        </p:spPr>
        <p:txBody>
          <a:bodyPr/>
          <a:lstStyle/>
          <a:p>
            <a:r>
              <a:rPr lang="en-ID" dirty="0" err="1" smtClean="0"/>
              <a:t>Penyajian</a:t>
            </a:r>
            <a:r>
              <a:rPr lang="en-ID" dirty="0" smtClean="0"/>
              <a:t> </a:t>
            </a:r>
            <a:r>
              <a:rPr lang="en-ID" dirty="0" err="1" smtClean="0"/>
              <a:t>alur</a:t>
            </a:r>
            <a:r>
              <a:rPr lang="en-ID" dirty="0" smtClean="0"/>
              <a:t> </a:t>
            </a:r>
            <a:r>
              <a:rPr lang="en-ID" dirty="0" err="1" smtClean="0"/>
              <a:t>logika</a:t>
            </a:r>
            <a:r>
              <a:rPr lang="en-ID" dirty="0" smtClean="0"/>
              <a:t> </a:t>
            </a:r>
            <a:r>
              <a:rPr lang="en-ID" dirty="0" err="1" smtClean="0"/>
              <a:t>pemrograman</a:t>
            </a:r>
            <a:r>
              <a:rPr lang="en-ID" dirty="0" smtClean="0"/>
              <a:t> </a:t>
            </a:r>
            <a:r>
              <a:rPr lang="en-ID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81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cara</a:t>
            </a:r>
            <a:r>
              <a:rPr lang="en-ID" dirty="0" smtClean="0"/>
              <a:t> </a:t>
            </a:r>
            <a:r>
              <a:rPr lang="en-ID" dirty="0" err="1" smtClean="0"/>
              <a:t>penyajian</a:t>
            </a:r>
            <a:r>
              <a:rPr lang="en-ID" dirty="0" smtClean="0"/>
              <a:t> </a:t>
            </a:r>
            <a:r>
              <a:rPr lang="en-ID" dirty="0" err="1" smtClean="0"/>
              <a:t>alur</a:t>
            </a:r>
            <a:r>
              <a:rPr lang="en-ID" dirty="0" smtClean="0"/>
              <a:t> </a:t>
            </a:r>
            <a:r>
              <a:rPr lang="en-ID" dirty="0" err="1" smtClean="0"/>
              <a:t>logika</a:t>
            </a:r>
            <a:r>
              <a:rPr lang="en-ID" dirty="0" smtClean="0"/>
              <a:t> </a:t>
            </a:r>
            <a:r>
              <a:rPr lang="en-ID" dirty="0" err="1" smtClean="0"/>
              <a:t>pemrograman</a:t>
            </a:r>
            <a:r>
              <a:rPr lang="en-ID" dirty="0" smtClean="0"/>
              <a:t> </a:t>
            </a:r>
            <a:r>
              <a:rPr lang="en-ID" dirty="0" err="1" smtClean="0"/>
              <a:t>komputer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080248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974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Urutan</a:t>
            </a:r>
            <a:r>
              <a:rPr lang="en-ID" dirty="0" smtClean="0"/>
              <a:t> </a:t>
            </a:r>
            <a:r>
              <a:rPr lang="en-ID" dirty="0" err="1" smtClean="0"/>
              <a:t>langkah-langkah</a:t>
            </a:r>
            <a:r>
              <a:rPr lang="en-ID" dirty="0" smtClean="0"/>
              <a:t> yang </a:t>
            </a:r>
            <a:r>
              <a:rPr lang="en-ID" dirty="0" err="1" smtClean="0"/>
              <a:t>ditulis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bahasa</a:t>
            </a:r>
            <a:r>
              <a:rPr lang="en-ID" dirty="0" smtClean="0"/>
              <a:t> </a:t>
            </a:r>
            <a:r>
              <a:rPr lang="en-ID" dirty="0" err="1" smtClean="0"/>
              <a:t>kita</a:t>
            </a:r>
            <a:endParaRPr lang="en-US" dirty="0"/>
          </a:p>
          <a:p>
            <a:r>
              <a:rPr lang="en-ID" dirty="0" err="1" smtClean="0"/>
              <a:t>Diberi</a:t>
            </a:r>
            <a:r>
              <a:rPr lang="en-ID" dirty="0" smtClean="0"/>
              <a:t> </a:t>
            </a:r>
            <a:r>
              <a:rPr lang="en-ID" dirty="0" err="1" smtClean="0"/>
              <a:t>nomor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memperjelas</a:t>
            </a:r>
            <a:r>
              <a:rPr lang="en-ID" dirty="0" smtClean="0"/>
              <a:t> </a:t>
            </a:r>
            <a:r>
              <a:rPr lang="en-ID" dirty="0" err="1" smtClean="0"/>
              <a:t>urutan</a:t>
            </a:r>
            <a:r>
              <a:rPr lang="en-ID" dirty="0" smtClean="0"/>
              <a:t> </a:t>
            </a:r>
            <a:r>
              <a:rPr lang="en-ID" dirty="0" err="1" smtClean="0"/>
              <a:t>langkah-langkah</a:t>
            </a:r>
            <a:endParaRPr lang="en-ID" dirty="0" smtClean="0"/>
          </a:p>
          <a:p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berupa</a:t>
            </a:r>
            <a:r>
              <a:rPr lang="en-ID" dirty="0" smtClean="0"/>
              <a:t> </a:t>
            </a:r>
            <a:r>
              <a:rPr lang="en-ID" dirty="0" err="1" smtClean="0"/>
              <a:t>gabungan</a:t>
            </a:r>
            <a:r>
              <a:rPr lang="en-ID" dirty="0" smtClean="0"/>
              <a:t> </a:t>
            </a:r>
            <a:r>
              <a:rPr lang="en-ID" dirty="0" err="1" smtClean="0"/>
              <a:t>gambar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tulisan</a:t>
            </a:r>
            <a:endParaRPr lang="en-ID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3795" y="711160"/>
            <a:ext cx="10353675" cy="1123199"/>
            <a:chOff x="0" y="24809"/>
            <a:chExt cx="10353675" cy="1123199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24809"/>
              <a:ext cx="10353675" cy="112319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54830" y="79639"/>
              <a:ext cx="10244015" cy="1013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sz="4800" kern="1200" dirty="0" smtClean="0"/>
                <a:t>Bahasa </a:t>
              </a:r>
              <a:r>
                <a:rPr lang="en-ID" sz="4800" kern="1200" dirty="0" err="1" smtClean="0"/>
                <a:t>Alami</a:t>
              </a:r>
              <a:r>
                <a:rPr lang="en-ID" sz="4800" kern="1200" dirty="0" smtClean="0"/>
                <a:t> (Natural Language)</a:t>
              </a:r>
              <a:endParaRPr 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0476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69836"/>
          </a:xfrm>
        </p:spPr>
        <p:txBody>
          <a:bodyPr>
            <a:normAutofit fontScale="77500" lnSpcReduction="20000"/>
          </a:bodyPr>
          <a:lstStyle/>
          <a:p>
            <a:r>
              <a:rPr lang="en-ID" dirty="0" err="1" smtClean="0"/>
              <a:t>Mirip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kode</a:t>
            </a:r>
            <a:r>
              <a:rPr lang="en-ID" dirty="0" smtClean="0"/>
              <a:t> </a:t>
            </a:r>
            <a:r>
              <a:rPr lang="en-ID" dirty="0" err="1" smtClean="0"/>
              <a:t>bahasa</a:t>
            </a:r>
            <a:r>
              <a:rPr lang="en-ID" dirty="0" smtClean="0"/>
              <a:t> </a:t>
            </a:r>
            <a:r>
              <a:rPr lang="en-ID" dirty="0" err="1" smtClean="0"/>
              <a:t>pemrograman</a:t>
            </a:r>
            <a:r>
              <a:rPr lang="en-ID" dirty="0" smtClean="0"/>
              <a:t> </a:t>
            </a:r>
            <a:r>
              <a:rPr lang="en-ID" dirty="0" err="1" smtClean="0"/>
              <a:t>aslinya</a:t>
            </a:r>
            <a:endParaRPr lang="en-US" dirty="0"/>
          </a:p>
          <a:p>
            <a:r>
              <a:rPr lang="en-ID" dirty="0" err="1" smtClean="0"/>
              <a:t>Struktur</a:t>
            </a:r>
            <a:r>
              <a:rPr lang="en-ID" dirty="0" smtClean="0"/>
              <a:t> </a:t>
            </a:r>
            <a:r>
              <a:rPr lang="en-ID" dirty="0" err="1" smtClean="0"/>
              <a:t>hampir</a:t>
            </a:r>
            <a:r>
              <a:rPr lang="en-ID" dirty="0" smtClean="0"/>
              <a:t> </a:t>
            </a:r>
            <a:r>
              <a:rPr lang="en-ID" dirty="0" err="1" smtClean="0"/>
              <a:t>sama</a:t>
            </a:r>
            <a:r>
              <a:rPr lang="en-ID" dirty="0" smtClean="0"/>
              <a:t> </a:t>
            </a:r>
            <a:r>
              <a:rPr lang="en-ID" dirty="0" err="1" smtClean="0"/>
              <a:t>seperti</a:t>
            </a:r>
            <a:r>
              <a:rPr lang="en-ID" dirty="0" smtClean="0"/>
              <a:t> </a:t>
            </a:r>
            <a:r>
              <a:rPr lang="en-ID" dirty="0" err="1" smtClean="0"/>
              <a:t>kode</a:t>
            </a:r>
            <a:r>
              <a:rPr lang="en-ID" dirty="0" smtClean="0"/>
              <a:t> </a:t>
            </a:r>
            <a:r>
              <a:rPr lang="en-ID" dirty="0" err="1" smtClean="0"/>
              <a:t>bahasa</a:t>
            </a:r>
            <a:r>
              <a:rPr lang="en-ID" dirty="0" smtClean="0"/>
              <a:t> </a:t>
            </a:r>
            <a:r>
              <a:rPr lang="en-ID" dirty="0" err="1" smtClean="0"/>
              <a:t>pemrograman</a:t>
            </a:r>
            <a:r>
              <a:rPr lang="en-ID" dirty="0" smtClean="0"/>
              <a:t> </a:t>
            </a:r>
            <a:r>
              <a:rPr lang="en-ID" dirty="0" err="1" smtClean="0"/>
              <a:t>namun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bahasa</a:t>
            </a:r>
            <a:r>
              <a:rPr lang="en-ID" dirty="0" smtClean="0"/>
              <a:t> </a:t>
            </a:r>
            <a:r>
              <a:rPr lang="en-ID" dirty="0" err="1" smtClean="0"/>
              <a:t>kita</a:t>
            </a:r>
            <a:endParaRPr lang="en-ID" dirty="0" smtClean="0"/>
          </a:p>
          <a:p>
            <a:r>
              <a:rPr lang="en-ID" dirty="0" err="1" smtClean="0"/>
              <a:t>Mudah</a:t>
            </a:r>
            <a:r>
              <a:rPr lang="en-ID" dirty="0" smtClean="0"/>
              <a:t> </a:t>
            </a:r>
            <a:r>
              <a:rPr lang="en-ID" dirty="0" err="1" smtClean="0"/>
              <a:t>difahami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programmer</a:t>
            </a:r>
          </a:p>
          <a:p>
            <a:endParaRPr lang="en-ID" dirty="0"/>
          </a:p>
          <a:p>
            <a:r>
              <a:rPr lang="en-ID" dirty="0" err="1" smtClean="0"/>
              <a:t>Contoh</a:t>
            </a:r>
            <a:r>
              <a:rPr lang="en-ID" dirty="0" smtClean="0"/>
              <a:t> 1: </a:t>
            </a:r>
          </a:p>
          <a:p>
            <a:pPr lvl="1"/>
            <a:r>
              <a:rPr lang="en-ID" dirty="0" err="1" smtClean="0"/>
              <a:t>Algoritma</a:t>
            </a:r>
            <a:r>
              <a:rPr lang="en-ID" dirty="0" smtClean="0"/>
              <a:t> </a:t>
            </a:r>
            <a:r>
              <a:rPr lang="en-ID" dirty="0" err="1" smtClean="0"/>
              <a:t>menentukan</a:t>
            </a:r>
            <a:r>
              <a:rPr lang="en-ID" dirty="0" smtClean="0"/>
              <a:t> </a:t>
            </a:r>
            <a:r>
              <a:rPr lang="en-ID" dirty="0" err="1" smtClean="0"/>
              <a:t>nilai</a:t>
            </a:r>
            <a:r>
              <a:rPr lang="en-ID" dirty="0" smtClean="0"/>
              <a:t> N </a:t>
            </a:r>
            <a:r>
              <a:rPr lang="en-ID" dirty="0" err="1" smtClean="0"/>
              <a:t>tuntas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belum</a:t>
            </a:r>
            <a:r>
              <a:rPr lang="en-ID" dirty="0" smtClean="0"/>
              <a:t> </a:t>
            </a:r>
            <a:r>
              <a:rPr lang="en-ID" dirty="0" err="1" smtClean="0"/>
              <a:t>tuntas</a:t>
            </a:r>
            <a:r>
              <a:rPr lang="en-ID" dirty="0" smtClean="0"/>
              <a:t>.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ketentuan</a:t>
            </a:r>
            <a:r>
              <a:rPr lang="en-ID" dirty="0" smtClean="0"/>
              <a:t> </a:t>
            </a:r>
            <a:r>
              <a:rPr lang="en-ID" dirty="0" err="1" smtClean="0"/>
              <a:t>nilai</a:t>
            </a:r>
            <a:r>
              <a:rPr lang="en-ID" dirty="0" smtClean="0"/>
              <a:t> </a:t>
            </a:r>
            <a:r>
              <a:rPr lang="en-ID" dirty="0" err="1" smtClean="0"/>
              <a:t>tuntas</a:t>
            </a:r>
            <a:r>
              <a:rPr lang="en-ID" dirty="0" smtClean="0"/>
              <a:t> </a:t>
            </a:r>
            <a:r>
              <a:rPr lang="en-ID" dirty="0" err="1" smtClean="0"/>
              <a:t>jika</a:t>
            </a:r>
            <a:r>
              <a:rPr lang="en-ID" dirty="0" smtClean="0"/>
              <a:t> di </a:t>
            </a:r>
            <a:r>
              <a:rPr lang="en-ID" dirty="0" err="1" smtClean="0"/>
              <a:t>atas</a:t>
            </a:r>
            <a:r>
              <a:rPr lang="en-ID" dirty="0" smtClean="0"/>
              <a:t> 70</a:t>
            </a:r>
          </a:p>
          <a:p>
            <a:pPr marL="457200" lvl="1" indent="0">
              <a:buNone/>
            </a:pPr>
            <a:endParaRPr lang="en-ID" dirty="0"/>
          </a:p>
          <a:p>
            <a:pPr marL="2286000" lvl="5" indent="0">
              <a:buNone/>
            </a:pPr>
            <a:r>
              <a:rPr lang="en-ID" sz="2600" dirty="0" smtClean="0"/>
              <a:t>INPUT N</a:t>
            </a:r>
          </a:p>
          <a:p>
            <a:pPr marL="2286000" lvl="5" indent="0">
              <a:buNone/>
            </a:pPr>
            <a:r>
              <a:rPr lang="en-ID" sz="2600" dirty="0" smtClean="0"/>
              <a:t>IF N &gt; 70 </a:t>
            </a:r>
            <a:r>
              <a:rPr lang="en-ID" sz="2600" dirty="0" smtClean="0"/>
              <a:t>THEN</a:t>
            </a:r>
            <a:endParaRPr lang="en-ID" sz="2600" dirty="0" smtClean="0"/>
          </a:p>
          <a:p>
            <a:pPr marL="2286000" lvl="5" indent="0">
              <a:buNone/>
            </a:pPr>
            <a:r>
              <a:rPr lang="en-ID" sz="2600" dirty="0"/>
              <a:t>	</a:t>
            </a:r>
            <a:r>
              <a:rPr lang="en-ID" sz="2600" dirty="0" smtClean="0"/>
              <a:t>PRINT “TUNTAS”</a:t>
            </a:r>
          </a:p>
          <a:p>
            <a:pPr marL="2286000" lvl="5" indent="0">
              <a:buNone/>
            </a:pPr>
            <a:r>
              <a:rPr lang="en-ID" sz="2600" dirty="0" smtClean="0"/>
              <a:t>ELSE</a:t>
            </a:r>
          </a:p>
          <a:p>
            <a:pPr marL="2286000" lvl="5" indent="0">
              <a:buNone/>
            </a:pPr>
            <a:r>
              <a:rPr lang="en-ID" sz="2600" dirty="0"/>
              <a:t>	</a:t>
            </a:r>
            <a:r>
              <a:rPr lang="en-ID" sz="2600" dirty="0" smtClean="0"/>
              <a:t>PRINT “TIDAK TUNTAS”</a:t>
            </a:r>
            <a:endParaRPr lang="en-US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913881" y="711160"/>
            <a:ext cx="10353675" cy="1123199"/>
            <a:chOff x="0" y="1286250"/>
            <a:chExt cx="10353675" cy="1123199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1286250"/>
              <a:ext cx="10353675" cy="112319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214729"/>
                <a:satOff val="10313"/>
                <a:lumOff val="589"/>
                <a:alphaOff val="0"/>
              </a:schemeClr>
            </a:fillRef>
            <a:effectRef idx="2">
              <a:schemeClr val="accent5">
                <a:hueOff val="-9214729"/>
                <a:satOff val="10313"/>
                <a:lumOff val="5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54830" y="1341080"/>
              <a:ext cx="10244015" cy="1013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sz="4800" kern="1200" dirty="0" smtClean="0"/>
                <a:t>Semi </a:t>
              </a:r>
              <a:r>
                <a:rPr lang="en-ID" sz="4800" kern="1200" dirty="0" err="1" smtClean="0"/>
                <a:t>Kode</a:t>
              </a:r>
              <a:r>
                <a:rPr lang="en-ID" sz="4800" kern="1200" dirty="0" smtClean="0"/>
                <a:t> (Pseudocode)</a:t>
              </a:r>
              <a:endParaRPr 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2752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Contoh</a:t>
            </a:r>
            <a:r>
              <a:rPr lang="en-ID" dirty="0" smtClean="0"/>
              <a:t> 2:</a:t>
            </a:r>
          </a:p>
          <a:p>
            <a:pPr lvl="1"/>
            <a:r>
              <a:rPr lang="en-ID" dirty="0" err="1" smtClean="0"/>
              <a:t>Algoritma</a:t>
            </a:r>
            <a:r>
              <a:rPr lang="en-ID" dirty="0" smtClean="0"/>
              <a:t> </a:t>
            </a:r>
            <a:r>
              <a:rPr lang="en-ID" dirty="0" err="1" smtClean="0"/>
              <a:t>menghitung</a:t>
            </a:r>
            <a:r>
              <a:rPr lang="en-ID" dirty="0" smtClean="0"/>
              <a:t> </a:t>
            </a:r>
            <a:r>
              <a:rPr lang="en-ID" dirty="0" err="1" smtClean="0"/>
              <a:t>luas</a:t>
            </a:r>
            <a:r>
              <a:rPr lang="en-ID" dirty="0" smtClean="0"/>
              <a:t> </a:t>
            </a:r>
            <a:r>
              <a:rPr lang="en-ID" dirty="0" err="1" smtClean="0"/>
              <a:t>persegi</a:t>
            </a:r>
            <a:r>
              <a:rPr lang="en-ID" dirty="0" smtClean="0"/>
              <a:t> </a:t>
            </a:r>
            <a:r>
              <a:rPr lang="en-ID" dirty="0" err="1" smtClean="0"/>
              <a:t>panjang</a:t>
            </a:r>
            <a:r>
              <a:rPr lang="en-ID" dirty="0" smtClean="0"/>
              <a:t> (L)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panjang</a:t>
            </a:r>
            <a:r>
              <a:rPr lang="en-ID" dirty="0" smtClean="0"/>
              <a:t> p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lebar</a:t>
            </a:r>
            <a:r>
              <a:rPr lang="en-ID" dirty="0" smtClean="0"/>
              <a:t> l</a:t>
            </a:r>
          </a:p>
          <a:p>
            <a:pPr lvl="1"/>
            <a:endParaRPr lang="en-ID" dirty="0"/>
          </a:p>
          <a:p>
            <a:pPr marL="1371600" lvl="3" indent="0">
              <a:buNone/>
            </a:pPr>
            <a:r>
              <a:rPr lang="en-ID" sz="2400" dirty="0" smtClean="0"/>
              <a:t>INPUT p, l</a:t>
            </a:r>
          </a:p>
          <a:p>
            <a:pPr marL="1371600" lvl="3" indent="0">
              <a:buNone/>
            </a:pPr>
            <a:r>
              <a:rPr lang="en-ID" sz="2400" dirty="0" smtClean="0"/>
              <a:t>L = p * l</a:t>
            </a:r>
          </a:p>
          <a:p>
            <a:pPr marL="1371600" lvl="3" indent="0">
              <a:buNone/>
            </a:pPr>
            <a:r>
              <a:rPr lang="en-ID" sz="2400" dirty="0" smtClean="0"/>
              <a:t>PRINT L</a:t>
            </a:r>
          </a:p>
          <a:p>
            <a:pPr lvl="1"/>
            <a:endParaRPr lang="en-ID" dirty="0"/>
          </a:p>
          <a:p>
            <a:pPr lvl="1"/>
            <a:endParaRPr lang="en-ID" dirty="0" smtClean="0"/>
          </a:p>
          <a:p>
            <a:pPr lvl="1"/>
            <a:endParaRPr lang="en-ID" dirty="0"/>
          </a:p>
          <a:p>
            <a:pPr lvl="1"/>
            <a:endParaRPr lang="en-ID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93422"/>
          </a:xfrm>
        </p:spPr>
        <p:txBody>
          <a:bodyPr>
            <a:normAutofit/>
          </a:bodyPr>
          <a:lstStyle/>
          <a:p>
            <a:r>
              <a:rPr lang="en-ID" dirty="0" err="1" smtClean="0"/>
              <a:t>Algoritma</a:t>
            </a:r>
            <a:r>
              <a:rPr lang="en-ID" dirty="0" smtClean="0"/>
              <a:t> </a:t>
            </a:r>
            <a:r>
              <a:rPr lang="en-ID" dirty="0" err="1" smtClean="0"/>
              <a:t>disajikan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bentuk</a:t>
            </a:r>
            <a:r>
              <a:rPr lang="en-ID" dirty="0" smtClean="0"/>
              <a:t> </a:t>
            </a:r>
            <a:r>
              <a:rPr lang="en-ID" dirty="0" err="1" smtClean="0"/>
              <a:t>bagan</a:t>
            </a:r>
            <a:r>
              <a:rPr lang="en-ID" dirty="0" smtClean="0"/>
              <a:t> yang </a:t>
            </a:r>
            <a:r>
              <a:rPr lang="en-ID" dirty="0" err="1" smtClean="0"/>
              <a:t>terdiri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simbol</a:t>
            </a:r>
            <a:r>
              <a:rPr lang="en-ID" dirty="0" smtClean="0"/>
              <a:t>-symbol</a:t>
            </a:r>
          </a:p>
          <a:p>
            <a:r>
              <a:rPr lang="en-ID" dirty="0" err="1" smtClean="0"/>
              <a:t>Simbol-simbol</a:t>
            </a:r>
            <a:r>
              <a:rPr lang="en-ID" dirty="0" smtClean="0"/>
              <a:t>: </a:t>
            </a:r>
          </a:p>
          <a:p>
            <a:pPr lvl="1"/>
            <a:r>
              <a:rPr lang="en-ID" dirty="0" err="1" smtClean="0"/>
              <a:t>Arah</a:t>
            </a:r>
            <a:r>
              <a:rPr lang="en-ID" dirty="0" smtClean="0"/>
              <a:t> </a:t>
            </a:r>
            <a:r>
              <a:rPr lang="en-ID" dirty="0" err="1" smtClean="0"/>
              <a:t>aliran</a:t>
            </a:r>
            <a:r>
              <a:rPr lang="en-ID" dirty="0" smtClean="0"/>
              <a:t>   </a:t>
            </a:r>
          </a:p>
          <a:p>
            <a:pPr lvl="1"/>
            <a:endParaRPr lang="en-ID" dirty="0"/>
          </a:p>
          <a:p>
            <a:pPr lvl="1"/>
            <a:r>
              <a:rPr lang="en-ID" dirty="0" smtClean="0"/>
              <a:t>Terminator (</a:t>
            </a:r>
            <a:r>
              <a:rPr lang="en-ID" dirty="0" err="1" smtClean="0"/>
              <a:t>mulai</a:t>
            </a:r>
            <a:r>
              <a:rPr lang="en-ID" dirty="0" smtClean="0"/>
              <a:t>/</a:t>
            </a:r>
            <a:r>
              <a:rPr lang="en-ID" dirty="0" err="1" smtClean="0"/>
              <a:t>selesai</a:t>
            </a:r>
            <a:r>
              <a:rPr lang="en-ID" dirty="0" smtClean="0"/>
              <a:t>)</a:t>
            </a:r>
          </a:p>
          <a:p>
            <a:pPr lvl="1"/>
            <a:endParaRPr lang="en-ID" dirty="0"/>
          </a:p>
          <a:p>
            <a:pPr lvl="1"/>
            <a:r>
              <a:rPr lang="en-ID" dirty="0" smtClean="0"/>
              <a:t>Input(</a:t>
            </a:r>
            <a:r>
              <a:rPr lang="en-ID" dirty="0" err="1" smtClean="0"/>
              <a:t>masukan</a:t>
            </a:r>
            <a:r>
              <a:rPr lang="en-ID" dirty="0" smtClean="0"/>
              <a:t>) </a:t>
            </a:r>
            <a:r>
              <a:rPr lang="en-ID" dirty="0" err="1" smtClean="0"/>
              <a:t>atau</a:t>
            </a:r>
            <a:r>
              <a:rPr lang="en-ID" dirty="0" smtClean="0"/>
              <a:t> output(</a:t>
            </a:r>
            <a:r>
              <a:rPr lang="en-ID" dirty="0" err="1" smtClean="0"/>
              <a:t>keluaran</a:t>
            </a:r>
            <a:r>
              <a:rPr lang="en-ID" dirty="0" smtClean="0"/>
              <a:t>)</a:t>
            </a:r>
            <a:endParaRPr lang="en-ID" dirty="0" smtClean="0"/>
          </a:p>
          <a:p>
            <a:pPr lvl="1"/>
            <a:endParaRPr lang="en-ID" dirty="0"/>
          </a:p>
          <a:p>
            <a:pPr lvl="1"/>
            <a:r>
              <a:rPr lang="en-ID" dirty="0" smtClean="0"/>
              <a:t>Proses</a:t>
            </a:r>
          </a:p>
          <a:p>
            <a:pPr lvl="1"/>
            <a:endParaRPr lang="en-ID" dirty="0"/>
          </a:p>
          <a:p>
            <a:pPr lvl="1"/>
            <a:r>
              <a:rPr lang="en-ID" dirty="0" err="1" smtClean="0"/>
              <a:t>Keputusan</a:t>
            </a:r>
            <a:r>
              <a:rPr lang="en-ID" dirty="0" smtClean="0"/>
              <a:t>/</a:t>
            </a:r>
            <a:r>
              <a:rPr lang="en-ID" dirty="0" err="1" smtClean="0"/>
              <a:t>percabangan</a:t>
            </a:r>
            <a:endParaRPr lang="en-ID" dirty="0" smtClean="0"/>
          </a:p>
          <a:p>
            <a:pPr lvl="1"/>
            <a:endParaRPr lang="en-ID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3795" y="711160"/>
            <a:ext cx="10353675" cy="1123199"/>
            <a:chOff x="0" y="2572500"/>
            <a:chExt cx="10353675" cy="1123199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2572500"/>
              <a:ext cx="10353675" cy="112319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8429457"/>
                <a:satOff val="20625"/>
                <a:lumOff val="1177"/>
                <a:alphaOff val="0"/>
              </a:schemeClr>
            </a:fillRef>
            <a:effectRef idx="2">
              <a:schemeClr val="accent5">
                <a:hueOff val="-18429457"/>
                <a:satOff val="20625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54830" y="2627330"/>
              <a:ext cx="10244015" cy="1013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sz="4800" kern="1200" dirty="0" smtClean="0"/>
                <a:t>Diagram </a:t>
              </a:r>
              <a:r>
                <a:rPr lang="en-ID" sz="4800" kern="1200" dirty="0" err="1" smtClean="0"/>
                <a:t>Alir</a:t>
              </a:r>
              <a:r>
                <a:rPr lang="en-ID" sz="4800" kern="1200" dirty="0" smtClean="0"/>
                <a:t> (Flowchart)</a:t>
              </a:r>
              <a:endParaRPr lang="en-US" sz="4800" kern="12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3282951" y="3303814"/>
            <a:ext cx="185420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729844" y="3565520"/>
            <a:ext cx="1525814" cy="568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07201" y="3565520"/>
            <a:ext cx="1451428" cy="5684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6034390" y="4379628"/>
            <a:ext cx="1348920" cy="52795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58397" y="5290918"/>
            <a:ext cx="1350734" cy="576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4729844" y="5579166"/>
            <a:ext cx="1117750" cy="94724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964680" y="3911040"/>
              <a:ext cx="360" cy="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20" y="39016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7340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Kompetensi</a:t>
            </a:r>
            <a:r>
              <a:rPr lang="en-ID" dirty="0" smtClean="0"/>
              <a:t> </a:t>
            </a:r>
            <a:r>
              <a:rPr lang="en-ID" dirty="0" err="1" smtClean="0"/>
              <a:t>Dasar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741" y="2096064"/>
            <a:ext cx="9169816" cy="3695136"/>
          </a:xfrm>
        </p:spPr>
        <p:txBody>
          <a:bodyPr/>
          <a:lstStyle/>
          <a:p>
            <a:pPr marL="0" indent="0">
              <a:buNone/>
            </a:pPr>
            <a:endParaRPr lang="en-ID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4845244"/>
              </p:ext>
            </p:extLst>
          </p:nvPr>
        </p:nvGraphicFramePr>
        <p:xfrm>
          <a:off x="1093695" y="1935919"/>
          <a:ext cx="10173862" cy="260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192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566057"/>
            <a:ext cx="10353762" cy="5994400"/>
          </a:xfrm>
        </p:spPr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smtClean="0"/>
              <a:t>1:</a:t>
            </a:r>
            <a:endParaRPr lang="en-ID" dirty="0"/>
          </a:p>
          <a:p>
            <a:pPr lvl="1"/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menghitung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 </a:t>
            </a:r>
            <a:r>
              <a:rPr lang="en-ID" dirty="0" err="1"/>
              <a:t>persegi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(L)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p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lebar</a:t>
            </a:r>
            <a:r>
              <a:rPr lang="en-ID" dirty="0"/>
              <a:t> l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13943" y="1625599"/>
            <a:ext cx="1857828" cy="55154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Mulai</a:t>
            </a:r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>
            <a:off x="4659086" y="2699657"/>
            <a:ext cx="1567543" cy="53702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p</a:t>
            </a:r>
            <a:r>
              <a:rPr lang="en-ID" dirty="0" smtClean="0"/>
              <a:t>, 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59086" y="3744685"/>
            <a:ext cx="1538514" cy="580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L = p * l</a:t>
            </a:r>
            <a:endParaRPr lang="en-US" dirty="0"/>
          </a:p>
        </p:txBody>
      </p:sp>
      <p:sp>
        <p:nvSpPr>
          <p:cNvPr id="7" name="Parallelogram 6"/>
          <p:cNvSpPr/>
          <p:nvPr/>
        </p:nvSpPr>
        <p:spPr>
          <a:xfrm>
            <a:off x="4630057" y="4822378"/>
            <a:ext cx="1567543" cy="53702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499428" y="5856528"/>
            <a:ext cx="1857828" cy="55154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Selesai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5442857" y="2177142"/>
            <a:ext cx="1" cy="5225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42855" y="3229430"/>
            <a:ext cx="1" cy="5225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42855" y="4281718"/>
            <a:ext cx="1" cy="5225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28342" y="5334013"/>
            <a:ext cx="1" cy="5225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247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566057"/>
            <a:ext cx="10353762" cy="5994400"/>
          </a:xfrm>
        </p:spPr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smtClean="0"/>
              <a:t>2: </a:t>
            </a:r>
            <a:endParaRPr lang="en-ID" dirty="0"/>
          </a:p>
          <a:p>
            <a:pPr lvl="1"/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N </a:t>
            </a:r>
            <a:r>
              <a:rPr lang="en-ID" dirty="0" err="1"/>
              <a:t>tuntas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tuntas</a:t>
            </a:r>
            <a:r>
              <a:rPr lang="en-ID" dirty="0"/>
              <a:t>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tuntas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 70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13943" y="1625599"/>
            <a:ext cx="1857828" cy="55154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Mulai</a:t>
            </a:r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>
            <a:off x="4659086" y="2699657"/>
            <a:ext cx="1567543" cy="53702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N</a:t>
            </a:r>
            <a:endParaRPr lang="en-US" dirty="0"/>
          </a:p>
        </p:txBody>
      </p:sp>
      <p:sp>
        <p:nvSpPr>
          <p:cNvPr id="7" name="Parallelogram 6"/>
          <p:cNvSpPr/>
          <p:nvPr/>
        </p:nvSpPr>
        <p:spPr>
          <a:xfrm>
            <a:off x="4659083" y="5083470"/>
            <a:ext cx="1567543" cy="53702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err="1" smtClean="0"/>
              <a:t>Belum</a:t>
            </a:r>
            <a:r>
              <a:rPr lang="en-ID" sz="1400" dirty="0" smtClean="0"/>
              <a:t> </a:t>
            </a:r>
            <a:r>
              <a:rPr lang="en-ID" sz="1400" dirty="0" err="1" smtClean="0"/>
              <a:t>Tuntas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4513943" y="6157528"/>
            <a:ext cx="1857828" cy="55154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Selesai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5442857" y="2177142"/>
            <a:ext cx="1" cy="5225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42855" y="3229430"/>
            <a:ext cx="1" cy="5225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42853" y="4559083"/>
            <a:ext cx="1" cy="5225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42856" y="5620664"/>
            <a:ext cx="1" cy="5225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amond 11"/>
          <p:cNvSpPr/>
          <p:nvPr/>
        </p:nvSpPr>
        <p:spPr>
          <a:xfrm>
            <a:off x="4513943" y="3741075"/>
            <a:ext cx="1857828" cy="94724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smtClean="0"/>
              <a:t>N &gt; 70 ?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endCxn id="18" idx="5"/>
          </p:cNvCxnSpPr>
          <p:nvPr/>
        </p:nvCxnSpPr>
        <p:spPr>
          <a:xfrm flipV="1">
            <a:off x="6313708" y="4225456"/>
            <a:ext cx="1533078" cy="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rallelogram 17"/>
          <p:cNvSpPr/>
          <p:nvPr/>
        </p:nvSpPr>
        <p:spPr>
          <a:xfrm>
            <a:off x="7779657" y="3956941"/>
            <a:ext cx="1567543" cy="53702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Tuntas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5535" y="3841609"/>
            <a:ext cx="423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 smtClean="0"/>
              <a:t>Ya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527192" y="4679670"/>
            <a:ext cx="908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 smtClean="0"/>
              <a:t>Tidak</a:t>
            </a:r>
            <a:endParaRPr lang="en-US" sz="1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5544457" y="4466674"/>
            <a:ext cx="3018972" cy="1446819"/>
            <a:chOff x="5544457" y="4466674"/>
            <a:chExt cx="3018972" cy="1446819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5544457" y="5881921"/>
              <a:ext cx="3018971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563428" y="4466674"/>
              <a:ext cx="1" cy="14468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591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2" grpId="0" animBg="1"/>
      <p:bldP spid="18" grpId="0" animBg="1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tambahan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83657"/>
            <a:ext cx="10353762" cy="4934857"/>
          </a:xfrm>
        </p:spPr>
        <p:txBody>
          <a:bodyPr>
            <a:normAutofit lnSpcReduction="10000"/>
          </a:bodyPr>
          <a:lstStyle/>
          <a:p>
            <a:r>
              <a:rPr lang="en-ID" dirty="0" err="1" smtClean="0"/>
              <a:t>Buatlah</a:t>
            </a:r>
            <a:r>
              <a:rPr lang="en-ID" dirty="0" smtClean="0"/>
              <a:t> </a:t>
            </a:r>
            <a:r>
              <a:rPr lang="en-ID" dirty="0" err="1" smtClean="0"/>
              <a:t>algoritma</a:t>
            </a:r>
            <a:r>
              <a:rPr lang="en-ID" dirty="0" smtClean="0"/>
              <a:t> </a:t>
            </a:r>
            <a:r>
              <a:rPr lang="en-ID" dirty="0" err="1" smtClean="0"/>
              <a:t>menentukan</a:t>
            </a:r>
            <a:r>
              <a:rPr lang="en-ID" dirty="0" smtClean="0"/>
              <a:t> </a:t>
            </a:r>
            <a:r>
              <a:rPr lang="en-ID" dirty="0" err="1" smtClean="0"/>
              <a:t>bilangan</a:t>
            </a:r>
            <a:r>
              <a:rPr lang="en-ID" dirty="0" smtClean="0"/>
              <a:t> B </a:t>
            </a:r>
            <a:r>
              <a:rPr lang="en-ID" dirty="0" err="1" smtClean="0"/>
              <a:t>ganjil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genap</a:t>
            </a:r>
            <a:r>
              <a:rPr lang="en-ID" dirty="0" smtClean="0"/>
              <a:t>. </a:t>
            </a:r>
            <a:r>
              <a:rPr lang="en-ID" dirty="0" err="1" smtClean="0"/>
              <a:t>Gunakan</a:t>
            </a:r>
            <a:r>
              <a:rPr lang="en-ID" dirty="0" smtClean="0"/>
              <a:t> operator modulo (mod), </a:t>
            </a:r>
            <a:r>
              <a:rPr lang="en-ID" dirty="0" err="1" smtClean="0"/>
              <a:t>yaitu</a:t>
            </a:r>
            <a:r>
              <a:rPr lang="en-ID" dirty="0" smtClean="0"/>
              <a:t> operator </a:t>
            </a:r>
            <a:r>
              <a:rPr lang="en-ID" dirty="0" err="1" smtClean="0"/>
              <a:t>sisa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.</a:t>
            </a:r>
          </a:p>
          <a:p>
            <a:pPr lvl="1"/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penggunaan</a:t>
            </a:r>
            <a:r>
              <a:rPr lang="en-ID" dirty="0" smtClean="0"/>
              <a:t> operator modulo:	</a:t>
            </a:r>
          </a:p>
          <a:p>
            <a:pPr lvl="2"/>
            <a:r>
              <a:rPr lang="en-ID" dirty="0" smtClean="0"/>
              <a:t>8 mod 2 = 0</a:t>
            </a:r>
          </a:p>
          <a:p>
            <a:pPr lvl="2"/>
            <a:r>
              <a:rPr lang="en-ID" dirty="0" smtClean="0"/>
              <a:t>5 mod 2 = 1</a:t>
            </a:r>
          </a:p>
          <a:p>
            <a:pPr lvl="2"/>
            <a:r>
              <a:rPr lang="en-ID" dirty="0" smtClean="0"/>
              <a:t>6 mod 2 = 0</a:t>
            </a:r>
          </a:p>
          <a:p>
            <a:pPr lvl="2"/>
            <a:r>
              <a:rPr lang="en-ID" dirty="0" smtClean="0"/>
              <a:t>1 mod 2 = 1</a:t>
            </a:r>
          </a:p>
          <a:p>
            <a:r>
              <a:rPr lang="en-ID" dirty="0" err="1" smtClean="0"/>
              <a:t>Jawab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pseudocode:</a:t>
            </a:r>
          </a:p>
          <a:p>
            <a:pPr marL="457200" lvl="1" indent="0">
              <a:buNone/>
            </a:pPr>
            <a:r>
              <a:rPr lang="en-ID" dirty="0"/>
              <a:t> </a:t>
            </a:r>
            <a:r>
              <a:rPr lang="en-ID" dirty="0" smtClean="0"/>
              <a:t>	INPUT B</a:t>
            </a:r>
          </a:p>
          <a:p>
            <a:pPr marL="457200" lvl="1" indent="0">
              <a:buNone/>
            </a:pPr>
            <a:r>
              <a:rPr lang="en-ID" dirty="0"/>
              <a:t>	</a:t>
            </a:r>
            <a:r>
              <a:rPr lang="en-ID" dirty="0" smtClean="0"/>
              <a:t>IF  B mod 2 == 0  THEN</a:t>
            </a:r>
          </a:p>
          <a:p>
            <a:pPr marL="457200" lvl="1" indent="0">
              <a:buNone/>
            </a:pPr>
            <a:r>
              <a:rPr lang="en-ID" dirty="0"/>
              <a:t>	</a:t>
            </a:r>
            <a:r>
              <a:rPr lang="en-ID" dirty="0" smtClean="0"/>
              <a:t>	PRINT  “GENAP”</a:t>
            </a:r>
          </a:p>
          <a:p>
            <a:pPr marL="457200" lvl="1" indent="0">
              <a:buNone/>
            </a:pPr>
            <a:r>
              <a:rPr lang="en-ID" dirty="0"/>
              <a:t>	</a:t>
            </a:r>
            <a:r>
              <a:rPr lang="en-ID" dirty="0" smtClean="0"/>
              <a:t>ELSE</a:t>
            </a:r>
          </a:p>
          <a:p>
            <a:pPr marL="457200" lvl="1" indent="0">
              <a:buNone/>
            </a:pPr>
            <a:r>
              <a:rPr lang="en-ID" dirty="0"/>
              <a:t>	</a:t>
            </a:r>
            <a:r>
              <a:rPr lang="en-ID" dirty="0" smtClean="0"/>
              <a:t>	PRINT  “GANJIL”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86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TUGAS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Buatlah</a:t>
            </a:r>
            <a:r>
              <a:rPr lang="en-ID" dirty="0"/>
              <a:t> </a:t>
            </a:r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bilangan</a:t>
            </a:r>
            <a:r>
              <a:rPr lang="en-ID" dirty="0"/>
              <a:t> B </a:t>
            </a:r>
            <a:r>
              <a:rPr lang="en-ID" dirty="0" err="1"/>
              <a:t>ganjil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 smtClean="0"/>
              <a:t>genap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diagram </a:t>
            </a:r>
            <a:r>
              <a:rPr lang="en-ID" dirty="0" err="1" smtClean="0"/>
              <a:t>alir</a:t>
            </a:r>
            <a:r>
              <a:rPr lang="en-ID" dirty="0" smtClean="0"/>
              <a:t> (flowchart).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94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452" y="2510971"/>
            <a:ext cx="10353761" cy="1326321"/>
          </a:xfrm>
        </p:spPr>
        <p:txBody>
          <a:bodyPr/>
          <a:lstStyle/>
          <a:p>
            <a:r>
              <a:rPr lang="en-ID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43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60" y="2713878"/>
            <a:ext cx="10515600" cy="1325563"/>
          </a:xfrm>
        </p:spPr>
        <p:txBody>
          <a:bodyPr/>
          <a:lstStyle/>
          <a:p>
            <a:r>
              <a:rPr lang="en-ID" dirty="0" err="1" smtClean="0"/>
              <a:t>Pemrograman</a:t>
            </a:r>
            <a:r>
              <a:rPr lang="en-ID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09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25700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ID" dirty="0" smtClean="0"/>
              <a:t>Program?                    </a:t>
            </a:r>
            <a:r>
              <a:rPr lang="en-ID" u="sng" dirty="0" err="1" smtClean="0"/>
              <a:t>Pemrograman</a:t>
            </a:r>
            <a:r>
              <a:rPr lang="en-ID" dirty="0" smtClean="0"/>
              <a:t>? </a:t>
            </a:r>
            <a:br>
              <a:rPr lang="en-ID" dirty="0" smtClean="0"/>
            </a:br>
            <a:r>
              <a:rPr lang="en-ID" dirty="0" smtClean="0"/>
              <a:t/>
            </a:r>
            <a:br>
              <a:rPr lang="en-ID" dirty="0" smtClean="0"/>
            </a:br>
            <a:r>
              <a:rPr lang="en-ID" dirty="0"/>
              <a:t/>
            </a:r>
            <a:br>
              <a:rPr lang="en-ID" dirty="0"/>
            </a:br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  Programmer?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82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13881" y="2923853"/>
            <a:ext cx="10353675" cy="912600"/>
            <a:chOff x="0" y="0"/>
            <a:chExt cx="10353675" cy="912600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10353675" cy="9126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44549" y="44549"/>
              <a:ext cx="10264577" cy="8235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sz="3900" kern="1200" dirty="0" smtClean="0"/>
                <a:t>Program </a:t>
              </a:r>
              <a:r>
                <a:rPr lang="en-ID" sz="3900" kern="1200" dirty="0" smtClean="0">
                  <a:sym typeface="Wingdings" panose="05000000000000000000" pitchFamily="2" charset="2"/>
                </a:rPr>
                <a:t> Kumpulan </a:t>
              </a:r>
              <a:r>
                <a:rPr lang="en-ID" sz="3900" kern="1200" dirty="0" err="1" smtClean="0">
                  <a:sym typeface="Wingdings" panose="05000000000000000000" pitchFamily="2" charset="2"/>
                </a:rPr>
                <a:t>perintah</a:t>
              </a:r>
              <a:r>
                <a:rPr lang="en-ID" sz="3900" kern="1200" dirty="0" smtClean="0">
                  <a:sym typeface="Wingdings" panose="05000000000000000000" pitchFamily="2" charset="2"/>
                </a:rPr>
                <a:t>/</a:t>
              </a:r>
              <a:r>
                <a:rPr lang="en-ID" sz="3900" kern="1200" dirty="0" err="1" smtClean="0">
                  <a:sym typeface="Wingdings" panose="05000000000000000000" pitchFamily="2" charset="2"/>
                </a:rPr>
                <a:t>instruksi</a:t>
              </a:r>
              <a:endParaRPr lang="en-US" sz="3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208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8565" cy="6758492"/>
          </a:xfrm>
        </p:spPr>
      </p:pic>
    </p:spTree>
    <p:extLst>
      <p:ext uri="{BB962C8B-B14F-4D97-AF65-F5344CB8AC3E}">
        <p14:creationId xmlns:p14="http://schemas.microsoft.com/office/powerpoint/2010/main" val="4188909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" y="0"/>
            <a:ext cx="12124641" cy="6858000"/>
          </a:xfrm>
        </p:spPr>
      </p:pic>
    </p:spTree>
    <p:extLst>
      <p:ext uri="{BB962C8B-B14F-4D97-AF65-F5344CB8AC3E}">
        <p14:creationId xmlns:p14="http://schemas.microsoft.com/office/powerpoint/2010/main" val="726428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0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04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24825"/>
          </a:xfrm>
        </p:spPr>
      </p:pic>
      <p:grpSp>
        <p:nvGrpSpPr>
          <p:cNvPr id="5" name="Group 4"/>
          <p:cNvGrpSpPr/>
          <p:nvPr/>
        </p:nvGrpSpPr>
        <p:grpSpPr>
          <a:xfrm>
            <a:off x="190500" y="5867400"/>
            <a:ext cx="9890588" cy="863600"/>
            <a:chOff x="0" y="5549"/>
            <a:chExt cx="10353675" cy="177606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5549"/>
              <a:ext cx="10353675" cy="17760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86700" y="92249"/>
              <a:ext cx="10180275" cy="16026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sz="3600" kern="1200" dirty="0" err="1" smtClean="0"/>
                <a:t>Pemrograman</a:t>
              </a:r>
              <a:r>
                <a:rPr lang="en-ID" sz="3600" kern="1200" dirty="0" smtClean="0"/>
                <a:t> </a:t>
              </a:r>
              <a:r>
                <a:rPr lang="en-ID" sz="3600" kern="1200" dirty="0" smtClean="0">
                  <a:sym typeface="Wingdings" panose="05000000000000000000" pitchFamily="2" charset="2"/>
                </a:rPr>
                <a:t> Proses </a:t>
              </a:r>
              <a:r>
                <a:rPr lang="en-ID" sz="3600" kern="1200" dirty="0" err="1" smtClean="0">
                  <a:sym typeface="Wingdings" panose="05000000000000000000" pitchFamily="2" charset="2"/>
                </a:rPr>
                <a:t>membuat</a:t>
              </a:r>
              <a:r>
                <a:rPr lang="en-ID" sz="3600" kern="1200" dirty="0" smtClean="0">
                  <a:sym typeface="Wingdings" panose="05000000000000000000" pitchFamily="2" charset="2"/>
                </a:rPr>
                <a:t> program</a:t>
              </a: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4447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5147</TotalTime>
  <Words>408</Words>
  <Application>Microsoft Office PowerPoint</Application>
  <PresentationFormat>Widescreen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Bookman Old Style</vt:lpstr>
      <vt:lpstr>Rockwell</vt:lpstr>
      <vt:lpstr>Wingdings</vt:lpstr>
      <vt:lpstr>Damask</vt:lpstr>
      <vt:lpstr>ALUR LOGIKA PEMROGRAMAN KOMPUTER</vt:lpstr>
      <vt:lpstr>Kompetensi Dasar</vt:lpstr>
      <vt:lpstr>Pemrograman?</vt:lpstr>
      <vt:lpstr>Program?                    Pemrograman?       Programmer?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Pemrograman</vt:lpstr>
      <vt:lpstr>Contoh alur logika pemrograman (algoritma)</vt:lpstr>
      <vt:lpstr>TUGAS 1</vt:lpstr>
      <vt:lpstr>Penyajian alur logika pemrograman komputer</vt:lpstr>
      <vt:lpstr>cara penyajian alur logika pemrograman komputer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tambahan</vt:lpstr>
      <vt:lpstr>TUGAS 2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LOGIKA PEMROGRAMAN</dc:title>
  <dc:creator>EKOZUL</dc:creator>
  <cp:lastModifiedBy>EKOZUL</cp:lastModifiedBy>
  <cp:revision>27</cp:revision>
  <dcterms:created xsi:type="dcterms:W3CDTF">2020-08-03T12:20:59Z</dcterms:created>
  <dcterms:modified xsi:type="dcterms:W3CDTF">2020-08-21T13:15:02Z</dcterms:modified>
</cp:coreProperties>
</file>