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5" r:id="rId3"/>
    <p:sldId id="280" r:id="rId4"/>
    <p:sldId id="257" r:id="rId5"/>
    <p:sldId id="277" r:id="rId6"/>
    <p:sldId id="259" r:id="rId7"/>
    <p:sldId id="278" r:id="rId8"/>
    <p:sldId id="268" r:id="rId9"/>
    <p:sldId id="258" r:id="rId10"/>
    <p:sldId id="269" r:id="rId11"/>
    <p:sldId id="279" r:id="rId12"/>
    <p:sldId id="274" r:id="rId13"/>
    <p:sldId id="275" r:id="rId14"/>
    <p:sldId id="26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ysa/Ybd9tPSGYybxlkIrw==" hashData="Va4DePrC5Poi+gwDkfhobkaqILg="/>
  <p:extLst>
    <p:ext uri="{521415D9-36F7-43E2-AB2F-B90AF26B5E84}">
      <p14:sectionLst xmlns:p14="http://schemas.microsoft.com/office/powerpoint/2010/main">
        <p14:section name="Seksi asali" id="{657D513E-6B37-41C0-8FE3-4874905CDD03}">
          <p14:sldIdLst>
            <p14:sldId id="260"/>
            <p14:sldId id="265"/>
            <p14:sldId id="280"/>
            <p14:sldId id="257"/>
            <p14:sldId id="277"/>
            <p14:sldId id="259"/>
            <p14:sldId id="278"/>
            <p14:sldId id="268"/>
            <p14:sldId id="258"/>
            <p14:sldId id="269"/>
            <p14:sldId id="279"/>
            <p14:sldId id="274"/>
            <p14:sldId id="275"/>
            <p14:sldId id="26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F79B4F"/>
    <a:srgbClr val="3333FF"/>
    <a:srgbClr val="D09622"/>
    <a:srgbClr val="EF720B"/>
    <a:srgbClr val="D68B1C"/>
    <a:srgbClr val="6F4001"/>
    <a:srgbClr val="CC9900"/>
    <a:srgbClr val="157FFF"/>
    <a:srgbClr val="F7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an Kop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uduk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587F-A2E3-4CB6-B710-7DB657AEFC51}" type="datetimeFigureOut">
              <a:rPr lang="id-ID" smtClean="0"/>
              <a:t>25/10/2017</a:t>
            </a:fld>
            <a:endParaRPr lang="id-ID"/>
          </a:p>
        </p:txBody>
      </p:sp>
      <p:sp>
        <p:nvSpPr>
          <p:cNvPr id="4" name="Duduk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Dudukan Catatan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id-ID"/>
          </a:p>
        </p:txBody>
      </p:sp>
      <p:sp>
        <p:nvSpPr>
          <p:cNvPr id="6" name="Duduk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Duduk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08A0-7AB6-4CB2-99BC-ADE0705A0AA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8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FFDF8-6418-43B7-B731-1263A09648A1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3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835" y="1749245"/>
            <a:ext cx="61082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51277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mba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96260" y="2207360"/>
            <a:ext cx="7940659" cy="259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EF720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500" b="1" dirty="0" smtClean="0">
                <a:solidFill>
                  <a:srgbClr val="FFFF00"/>
                </a:solidFill>
              </a:rPr>
              <a:t>Bola Basket</a:t>
            </a:r>
            <a:endParaRPr lang="en-US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669" y="1443834"/>
            <a:ext cx="7885974" cy="52152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15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Mengumpan</a:t>
            </a:r>
            <a:r>
              <a:rPr lang="id-ID" sz="1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sz="15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(Passing</a:t>
            </a:r>
            <a:r>
              <a:rPr lang="en-US" sz="15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15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Mengumpan bola  (</a:t>
            </a:r>
            <a:r>
              <a:rPr lang="id-ID" sz="1500" dirty="0" err="1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d-ID" sz="1500" dirty="0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adalah </a:t>
            </a:r>
            <a:r>
              <a:rPr lang="id-ID" sz="1500" dirty="0" err="1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dirty="0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mengoperkan bola kepada rekan satu tim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terdiri atas: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mengumpan dengan cara melempar bola di depan dada menggunakan dua tangan. Chess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biasa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diterapkan ketika mengumpan bola pada rekan yang berada dekat dari kita. Agar tidak mudah terbaca lawan, pemain biasanya menggunakan gerakan tipuan ke arah 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lain.</a:t>
            </a:r>
            <a:endParaRPr lang="id-ID" sz="15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Bounce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memantulkan bola ke bawah agar diterima oleh rekan satu tim yang digunakan untuk menghindari hadangan lawan</a:t>
            </a:r>
            <a:r>
              <a:rPr lang="id-ID" sz="1500" dirty="0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  <a:r>
              <a:rPr lang="id-ID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ini dilakukan dengan melempar bola dari atas kepala.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biasa digunakan ketika pemain dikepung oleh lawan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</a:t>
            </a:r>
            <a:r>
              <a:rPr lang="id-ID" sz="1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melempar yang mirip dengan gerakan melempar bola pada permainan </a:t>
            </a:r>
            <a:r>
              <a:rPr lang="id-ID" sz="1500" dirty="0" err="1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</a:t>
            </a:r>
            <a:r>
              <a:rPr lang="id-ID" sz="1500" dirty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Teknik ini sering digunakan untuk mengejutkan lawan dengan lemparan tidak terduga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 </a:t>
            </a:r>
            <a:r>
              <a:rPr lang="id-ID" sz="15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yang dilakukan dengan satu tangan dengan posisi melipat di atas bahu. Teknik ini digunakan untuk merusak pertahanan lawan.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id-ID" sz="1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id-ID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1500" dirty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mengumpan yang dilakukan dari arah pinggang</a:t>
            </a:r>
            <a:r>
              <a:rPr lang="id-ID" sz="1500" dirty="0" smtClean="0">
                <a:solidFill>
                  <a:srgbClr val="FF9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500" dirty="0">
              <a:solidFill>
                <a:srgbClr val="FF9E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95570" y="5108755"/>
            <a:ext cx="366492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Bulat 8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amba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40"/>
            <a:ext cx="1647034" cy="1068986"/>
          </a:xfrm>
          <a:prstGeom prst="rect">
            <a:avLst/>
          </a:prstGeom>
        </p:spPr>
      </p:pic>
      <p:pic>
        <p:nvPicPr>
          <p:cNvPr id="8" name="Gamba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6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0"/>
            <a:ext cx="7885973" cy="1138425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95570" y="5108755"/>
            <a:ext cx="366492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Bulat 8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Dudukan Isi 2"/>
          <p:cNvSpPr>
            <a:spLocks noGrp="1"/>
          </p:cNvSpPr>
          <p:nvPr>
            <p:ph sz="half" idx="2"/>
          </p:nvPr>
        </p:nvSpPr>
        <p:spPr>
          <a:xfrm>
            <a:off x="601670" y="1443834"/>
            <a:ext cx="3970329" cy="5027799"/>
          </a:xfrm>
        </p:spPr>
        <p:txBody>
          <a:bodyPr/>
          <a:lstStyle/>
          <a:p>
            <a:r>
              <a:rPr lang="id-ID" sz="2000" b="1" dirty="0" smtClean="0">
                <a:solidFill>
                  <a:srgbClr val="00B050"/>
                </a:solidFill>
              </a:rPr>
              <a:t>Contoh </a:t>
            </a:r>
            <a:r>
              <a:rPr lang="id-ID" sz="2000" b="1" dirty="0" err="1" smtClean="0">
                <a:solidFill>
                  <a:srgbClr val="00B050"/>
                </a:solidFill>
              </a:rPr>
              <a:t>tehnik</a:t>
            </a:r>
            <a:r>
              <a:rPr lang="id-ID" sz="2000" b="1" dirty="0" smtClean="0">
                <a:solidFill>
                  <a:srgbClr val="00B050"/>
                </a:solidFill>
              </a:rPr>
              <a:t> Chess </a:t>
            </a:r>
            <a:r>
              <a:rPr lang="id-ID" sz="2000" b="1" dirty="0" err="1" smtClean="0">
                <a:solidFill>
                  <a:srgbClr val="00B050"/>
                </a:solidFill>
              </a:rPr>
              <a:t>Pass</a:t>
            </a:r>
            <a:r>
              <a:rPr lang="id-ID" sz="2000" b="1" dirty="0" smtClean="0">
                <a:solidFill>
                  <a:srgbClr val="00B050"/>
                </a:solidFill>
              </a:rPr>
              <a:t/>
            </a:r>
            <a:br>
              <a:rPr lang="id-ID" sz="2000" b="1" dirty="0" smtClean="0">
                <a:solidFill>
                  <a:srgbClr val="00B050"/>
                </a:solidFill>
              </a:rPr>
            </a:br>
            <a:r>
              <a:rPr lang="id-ID" b="1" dirty="0" smtClean="0">
                <a:solidFill>
                  <a:srgbClr val="00B050"/>
                </a:solidFill>
              </a:rPr>
              <a:t/>
            </a:r>
            <a:br>
              <a:rPr lang="id-ID" b="1" dirty="0" smtClean="0">
                <a:solidFill>
                  <a:srgbClr val="00B050"/>
                </a:solidFill>
              </a:rPr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r>
              <a:rPr lang="id-ID" sz="2000" b="1" dirty="0" smtClean="0">
                <a:solidFill>
                  <a:srgbClr val="00B050"/>
                </a:solidFill>
              </a:rPr>
              <a:t>Contoh </a:t>
            </a:r>
            <a:r>
              <a:rPr lang="id-ID" sz="2000" b="1" dirty="0" err="1">
                <a:solidFill>
                  <a:srgbClr val="00B050"/>
                </a:solidFill>
              </a:rPr>
              <a:t>t</a:t>
            </a:r>
            <a:r>
              <a:rPr lang="id-ID" sz="2000" b="1" dirty="0" err="1" smtClean="0">
                <a:solidFill>
                  <a:srgbClr val="00B050"/>
                </a:solidFill>
              </a:rPr>
              <a:t>ehnik</a:t>
            </a:r>
            <a:r>
              <a:rPr lang="id-ID" sz="2000" b="1" dirty="0" smtClean="0">
                <a:solidFill>
                  <a:srgbClr val="00B050"/>
                </a:solidFill>
              </a:rPr>
              <a:t> </a:t>
            </a:r>
            <a:r>
              <a:rPr lang="id-ID" sz="2000" b="1" dirty="0" err="1" smtClean="0">
                <a:solidFill>
                  <a:srgbClr val="00B050"/>
                </a:solidFill>
              </a:rPr>
              <a:t>Bounce</a:t>
            </a:r>
            <a:r>
              <a:rPr lang="id-ID" sz="2000" b="1" dirty="0" smtClean="0">
                <a:solidFill>
                  <a:srgbClr val="00B050"/>
                </a:solidFill>
              </a:rPr>
              <a:t> </a:t>
            </a:r>
            <a:r>
              <a:rPr lang="id-ID" sz="2000" b="1" dirty="0" err="1" smtClean="0">
                <a:solidFill>
                  <a:srgbClr val="00B050"/>
                </a:solidFill>
              </a:rPr>
              <a:t>Pass</a:t>
            </a:r>
            <a:endParaRPr lang="id-ID" sz="2000" b="1" dirty="0" smtClean="0">
              <a:solidFill>
                <a:srgbClr val="00B050"/>
              </a:solidFill>
            </a:endParaRPr>
          </a:p>
          <a:p>
            <a:endParaRPr lang="id-ID" dirty="0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9" y="1901949"/>
            <a:ext cx="3206805" cy="1985165"/>
          </a:xfrm>
          <a:prstGeom prst="rect">
            <a:avLst/>
          </a:prstGeom>
        </p:spPr>
      </p:pic>
      <p:pic>
        <p:nvPicPr>
          <p:cNvPr id="7" name="Gamba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4497935"/>
            <a:ext cx="3206804" cy="2133600"/>
          </a:xfrm>
          <a:prstGeom prst="rect">
            <a:avLst/>
          </a:prstGeom>
        </p:spPr>
      </p:pic>
      <p:sp>
        <p:nvSpPr>
          <p:cNvPr id="11" name="Dudukan Isi 2"/>
          <p:cNvSpPr>
            <a:spLocks noGrp="1"/>
          </p:cNvSpPr>
          <p:nvPr>
            <p:ph sz="half" idx="2"/>
          </p:nvPr>
        </p:nvSpPr>
        <p:spPr>
          <a:xfrm>
            <a:off x="4460490" y="1443835"/>
            <a:ext cx="4234545" cy="5027799"/>
          </a:xfrm>
        </p:spPr>
        <p:txBody>
          <a:bodyPr/>
          <a:lstStyle/>
          <a:p>
            <a:r>
              <a:rPr lang="id-ID" sz="2000" b="1" dirty="0" smtClean="0">
                <a:solidFill>
                  <a:srgbClr val="00B050"/>
                </a:solidFill>
              </a:rPr>
              <a:t>Contoh </a:t>
            </a:r>
            <a:r>
              <a:rPr lang="id-ID" sz="2000" b="1" dirty="0" err="1" smtClean="0">
                <a:solidFill>
                  <a:srgbClr val="00B050"/>
                </a:solidFill>
              </a:rPr>
              <a:t>tehnik</a:t>
            </a:r>
            <a:r>
              <a:rPr lang="id-ID" sz="2000" b="1" dirty="0" smtClean="0">
                <a:solidFill>
                  <a:srgbClr val="00B050"/>
                </a:solidFill>
              </a:rPr>
              <a:t> </a:t>
            </a:r>
            <a:r>
              <a:rPr lang="id-ID" sz="2000" b="1" dirty="0" err="1" smtClean="0">
                <a:solidFill>
                  <a:srgbClr val="00B050"/>
                </a:solidFill>
              </a:rPr>
              <a:t>Overhead</a:t>
            </a:r>
            <a:r>
              <a:rPr lang="id-ID" sz="2000" b="1" dirty="0" smtClean="0">
                <a:solidFill>
                  <a:srgbClr val="00B050"/>
                </a:solidFill>
              </a:rPr>
              <a:t> </a:t>
            </a:r>
            <a:r>
              <a:rPr lang="id-ID" sz="2000" b="1" dirty="0" err="1" smtClean="0">
                <a:solidFill>
                  <a:srgbClr val="00B050"/>
                </a:solidFill>
              </a:rPr>
              <a:t>Pass</a:t>
            </a:r>
            <a:r>
              <a:rPr lang="id-ID" sz="2000" b="1" dirty="0" smtClean="0">
                <a:solidFill>
                  <a:srgbClr val="00B050"/>
                </a:solidFill>
              </a:rPr>
              <a:t/>
            </a:r>
            <a:br>
              <a:rPr lang="id-ID" sz="2000" b="1" dirty="0" smtClean="0">
                <a:solidFill>
                  <a:srgbClr val="00B050"/>
                </a:solidFill>
              </a:rPr>
            </a:br>
            <a:endParaRPr lang="id-ID" sz="2000" b="1" dirty="0" smtClean="0">
              <a:solidFill>
                <a:srgbClr val="00B050"/>
              </a:solidFill>
            </a:endParaRPr>
          </a:p>
          <a:p>
            <a:endParaRPr lang="id-ID" dirty="0"/>
          </a:p>
        </p:txBody>
      </p:sp>
      <p:pic>
        <p:nvPicPr>
          <p:cNvPr id="8" name="Gamba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0" y="1901949"/>
            <a:ext cx="4027153" cy="4729585"/>
          </a:xfrm>
          <a:prstGeom prst="rect">
            <a:avLst/>
          </a:prstGeom>
        </p:spPr>
      </p:pic>
      <p:pic>
        <p:nvPicPr>
          <p:cNvPr id="12" name="Gamba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40"/>
            <a:ext cx="1647034" cy="1068986"/>
          </a:xfrm>
          <a:prstGeom prst="rect">
            <a:avLst/>
          </a:prstGeom>
        </p:spPr>
      </p:pic>
      <p:pic>
        <p:nvPicPr>
          <p:cNvPr id="13" name="Gamba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0"/>
            <a:ext cx="7787955" cy="1138425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br>
              <a:rPr lang="id-ID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669" y="1443835"/>
            <a:ext cx="4123036" cy="50392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Menembak  </a:t>
            </a:r>
            <a:r>
              <a:rPr lang="id-ID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adalah </a:t>
            </a: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menembakkan bola ke ring basket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terdiri atas: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satu tangan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id-ID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dua tangan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</a:pPr>
            <a:r>
              <a:rPr lang="id-ID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Adapun beberapa contoh </a:t>
            </a:r>
            <a:r>
              <a:rPr lang="id-ID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menebak (</a:t>
            </a:r>
            <a:r>
              <a:rPr lang="id-ID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</a:t>
            </a:r>
            <a:r>
              <a:rPr lang="id-ID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adalah sebagai berikut:</a:t>
            </a:r>
          </a:p>
          <a:p>
            <a:pPr marL="1714500" lvl="3" indent="-457200">
              <a:buFont typeface="+mj-lt"/>
              <a:buAutoNum type="arabicPeriod"/>
            </a:pPr>
            <a:r>
              <a:rPr lang="id-ID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id-ID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</a:t>
            </a:r>
            <a:r>
              <a:rPr lang="id-ID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d-ID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 bola dengan melompat</a:t>
            </a:r>
          </a:p>
          <a:p>
            <a:pPr marL="1714500" lvl="3" indent="-457200">
              <a:buFont typeface="+mj-lt"/>
              <a:buAutoNum type="arabicPeriod"/>
            </a:pPr>
            <a:r>
              <a:rPr lang="id-ID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id-ID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id-ID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d-ID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 bola dengan berlari lalu melompat/melayang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95570" y="5108755"/>
            <a:ext cx="366492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Bulat 8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2"/>
          </p:nvPr>
        </p:nvSpPr>
        <p:spPr>
          <a:xfrm>
            <a:off x="4745661" y="1443835"/>
            <a:ext cx="4123036" cy="5039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</a:t>
            </a:r>
            <a:endParaRPr lang="id-ID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id-ID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id-ID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amba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1" y="1822010"/>
            <a:ext cx="3817624" cy="2217810"/>
          </a:xfrm>
          <a:prstGeom prst="rect">
            <a:avLst/>
          </a:prstGeom>
        </p:spPr>
      </p:pic>
      <p:pic>
        <p:nvPicPr>
          <p:cNvPr id="12" name="Gamba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43" y="4502205"/>
            <a:ext cx="3760192" cy="2133600"/>
          </a:xfrm>
          <a:prstGeom prst="rect">
            <a:avLst/>
          </a:prstGeom>
        </p:spPr>
      </p:pic>
      <p:pic>
        <p:nvPicPr>
          <p:cNvPr id="13" name="Gamba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7034" cy="1138426"/>
          </a:xfrm>
          <a:prstGeom prst="rect">
            <a:avLst/>
          </a:prstGeom>
        </p:spPr>
      </p:pic>
      <p:pic>
        <p:nvPicPr>
          <p:cNvPr id="14" name="Gamba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6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668" y="1443835"/>
            <a:ext cx="5344677" cy="52152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d-ID" sz="15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</a:t>
            </a:r>
            <a:endParaRPr lang="id-ID" sz="15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adalah gerakan berputar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kesegala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arah dengan bertumpu pada salah satu kaki sebagai tumpuannya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Teknik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pivot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digunakan untuk 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menghindar ataupun melakukan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gerakan tipuan pada 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lawan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id-ID" sz="1500" b="1" dirty="0" err="1" smtClean="0">
                <a:solidFill>
                  <a:srgbClr val="92D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Rebound</a:t>
            </a:r>
            <a:endParaRPr lang="id-ID" sz="1500" b="1" dirty="0">
              <a:solidFill>
                <a:srgbClr val="92D05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Rebound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adalah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mengambil bola pantul hasil tembakan yang gagal masuk ke ring basket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Ada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dua jenis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rebound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yakni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rebound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ofensif dan defensif. </a:t>
            </a:r>
            <a:endParaRPr lang="id-ID" sz="1500" dirty="0" smtClean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Rebound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5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ofensif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merupakan lemparan yang gagal masuk kemudian dimasukkan lagi ke dalam ring oleh rekan tim dan jika berhasil masuk, tim mendapatkan dua poin. </a:t>
            </a:r>
            <a:endParaRPr lang="id-ID" sz="1500" dirty="0" smtClean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id-ID" sz="1500" b="1" dirty="0" err="1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ebound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5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defensif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adalah teknik merebut bola yang gagal dimasukkan oleh lawan agar tidak ada lagi usaha untuk memasukkan bola ke ring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id-ID" sz="1500" dirty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95570" y="5108755"/>
            <a:ext cx="366492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Bulat 8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5793639" y="2207360"/>
            <a:ext cx="3206805" cy="3588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</a:t>
            </a:r>
            <a:endParaRPr lang="id-ID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amba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90" y="2665475"/>
            <a:ext cx="2838450" cy="2901395"/>
          </a:xfrm>
          <a:prstGeom prst="rect">
            <a:avLst/>
          </a:prstGeom>
        </p:spPr>
      </p:pic>
      <p:pic>
        <p:nvPicPr>
          <p:cNvPr id="8" name="Gamba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40"/>
            <a:ext cx="1647034" cy="1068986"/>
          </a:xfrm>
          <a:prstGeom prst="rect">
            <a:avLst/>
          </a:prstGeom>
        </p:spPr>
      </p:pic>
      <p:pic>
        <p:nvPicPr>
          <p:cNvPr id="11" name="Gamba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093365" cy="763525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Demikian sekilas materi tentang permainan bola basket , semoga bermanfaat....!!!</a:t>
            </a:r>
            <a:endParaRPr lang="id-ID" sz="2800" dirty="0"/>
          </a:p>
        </p:txBody>
      </p:sp>
      <p:sp>
        <p:nvSpPr>
          <p:cNvPr id="4" name="Dudukan Isi 3"/>
          <p:cNvSpPr>
            <a:spLocks noGrp="1"/>
          </p:cNvSpPr>
          <p:nvPr>
            <p:ph sz="half" idx="2"/>
          </p:nvPr>
        </p:nvSpPr>
        <p:spPr>
          <a:xfrm>
            <a:off x="3503066" y="3295337"/>
            <a:ext cx="5191970" cy="3035058"/>
          </a:xfrm>
        </p:spPr>
        <p:txBody>
          <a:bodyPr/>
          <a:lstStyle/>
          <a:p>
            <a:pPr marL="0" indent="0" algn="r">
              <a:buNone/>
            </a:pPr>
            <a:endParaRPr lang="id-ID" dirty="0" smtClean="0"/>
          </a:p>
        </p:txBody>
      </p:sp>
      <p:sp>
        <p:nvSpPr>
          <p:cNvPr id="5" name="Dudukan Teks 4"/>
          <p:cNvSpPr>
            <a:spLocks noGrp="1"/>
          </p:cNvSpPr>
          <p:nvPr>
            <p:ph type="body" sz="quarter" idx="3"/>
          </p:nvPr>
        </p:nvSpPr>
        <p:spPr>
          <a:xfrm>
            <a:off x="601670" y="2818180"/>
            <a:ext cx="8093365" cy="773424"/>
          </a:xfrm>
        </p:spPr>
        <p:txBody>
          <a:bodyPr/>
          <a:lstStyle/>
          <a:p>
            <a:pPr algn="r"/>
            <a:r>
              <a:rPr lang="id-ID" dirty="0" err="1" smtClean="0"/>
              <a:t>Wassalamu’alaikum</a:t>
            </a:r>
            <a:r>
              <a:rPr lang="id-ID" dirty="0" smtClean="0"/>
              <a:t>,..............................</a:t>
            </a:r>
            <a:endParaRPr lang="id-ID" dirty="0"/>
          </a:p>
        </p:txBody>
      </p:sp>
      <p:sp>
        <p:nvSpPr>
          <p:cNvPr id="6" name="Persegi Bulat 5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udukan Isi 7"/>
          <p:cNvSpPr txBox="1">
            <a:spLocks/>
          </p:cNvSpPr>
          <p:nvPr/>
        </p:nvSpPr>
        <p:spPr>
          <a:xfrm>
            <a:off x="539552" y="1482340"/>
            <a:ext cx="4104456" cy="482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b="1" dirty="0" smtClean="0">
              <a:solidFill>
                <a:srgbClr val="FFFF00"/>
              </a:solidFill>
            </a:endParaRPr>
          </a:p>
        </p:txBody>
      </p:sp>
      <p:pic>
        <p:nvPicPr>
          <p:cNvPr id="13" name="Gamba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068" cy="6858000"/>
          </a:xfrm>
          <a:prstGeom prst="rect">
            <a:avLst/>
          </a:prstGeom>
        </p:spPr>
      </p:pic>
      <p:pic>
        <p:nvPicPr>
          <p:cNvPr id="14" name="Dudukan Is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066"/>
            <a:ext cx="8136904" cy="4933214"/>
          </a:xfrm>
        </p:spPr>
      </p:pic>
      <p:sp>
        <p:nvSpPr>
          <p:cNvPr id="15" name="Dudukan Isi 2"/>
          <p:cNvSpPr txBox="1">
            <a:spLocks/>
          </p:cNvSpPr>
          <p:nvPr/>
        </p:nvSpPr>
        <p:spPr>
          <a:xfrm>
            <a:off x="990756" y="1844824"/>
            <a:ext cx="7181644" cy="3960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id-ID" b="1" i="1" dirty="0" smtClean="0">
                <a:solidFill>
                  <a:srgbClr val="FF0000"/>
                </a:solidFill>
              </a:rPr>
              <a:t>Terima Kasih Sudah Menonton,...!!!</a:t>
            </a:r>
            <a:r>
              <a:rPr lang="id-ID" sz="2800" b="1" i="1" dirty="0" smtClean="0">
                <a:solidFill>
                  <a:srgbClr val="FFFF00"/>
                </a:solidFill>
              </a:rPr>
              <a:t/>
            </a:r>
            <a:br>
              <a:rPr lang="id-ID" sz="2800" b="1" i="1" dirty="0" smtClean="0">
                <a:solidFill>
                  <a:srgbClr val="FFFF00"/>
                </a:solidFill>
              </a:rPr>
            </a:br>
            <a:endParaRPr lang="id-ID" sz="1400" b="1" i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id-ID" sz="2800" b="1" i="1" dirty="0" smtClean="0">
                <a:solidFill>
                  <a:srgbClr val="FFFF00"/>
                </a:solidFill>
              </a:rPr>
              <a:t>Untuk Melihat Video/</a:t>
            </a:r>
            <a:r>
              <a:rPr lang="id-ID" sz="2800" b="1" i="1" dirty="0" err="1" smtClean="0">
                <a:solidFill>
                  <a:srgbClr val="FFFF00"/>
                </a:solidFill>
              </a:rPr>
              <a:t>Powerpoint</a:t>
            </a:r>
            <a:endParaRPr lang="id-ID" sz="2800" b="1" i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id-ID" sz="2800" b="1" i="1" dirty="0" smtClean="0">
                <a:solidFill>
                  <a:srgbClr val="FFFF00"/>
                </a:solidFill>
              </a:rPr>
              <a:t>Pembelajaran </a:t>
            </a:r>
            <a:r>
              <a:rPr lang="id-ID" sz="2800" b="1" i="1" dirty="0" err="1" smtClean="0">
                <a:solidFill>
                  <a:srgbClr val="FFFF00"/>
                </a:solidFill>
              </a:rPr>
              <a:t>Penjaskes</a:t>
            </a:r>
            <a:r>
              <a:rPr lang="id-ID" sz="2800" b="1" i="1" dirty="0" smtClean="0">
                <a:solidFill>
                  <a:srgbClr val="FFFF00"/>
                </a:solidFill>
              </a:rPr>
              <a:t> Yang Lainnya </a:t>
            </a:r>
          </a:p>
          <a:p>
            <a:pPr marL="0" lvl="0" indent="0" algn="ctr">
              <a:buNone/>
            </a:pPr>
            <a:r>
              <a:rPr lang="id-ID" sz="2800" b="1" i="1" dirty="0" smtClean="0">
                <a:solidFill>
                  <a:srgbClr val="FFFF00"/>
                </a:solidFill>
              </a:rPr>
              <a:t>Silakan Kunjungi Alamat </a:t>
            </a:r>
            <a:r>
              <a:rPr lang="id-ID" sz="2800" b="1" i="1" dirty="0" err="1" smtClean="0">
                <a:solidFill>
                  <a:srgbClr val="FFFF00"/>
                </a:solidFill>
              </a:rPr>
              <a:t>Web</a:t>
            </a:r>
            <a:r>
              <a:rPr lang="id-ID" sz="2800" b="1" i="1" dirty="0" smtClean="0">
                <a:solidFill>
                  <a:srgbClr val="FFFF00"/>
                </a:solidFill>
              </a:rPr>
              <a:t> Kami Di</a:t>
            </a:r>
          </a:p>
          <a:p>
            <a:pPr marL="0" lvl="0" indent="0" algn="ctr">
              <a:buNone/>
            </a:pPr>
            <a:endParaRPr lang="id-ID" sz="2000" b="1" i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id-ID" sz="2800" b="1" i="1" dirty="0" smtClean="0">
                <a:solidFill>
                  <a:srgbClr val="FFFF00"/>
                </a:solidFill>
              </a:rPr>
              <a:t> </a:t>
            </a:r>
            <a:r>
              <a:rPr lang="id-ID" sz="3600" b="1" i="1" dirty="0" err="1" smtClean="0">
                <a:solidFill>
                  <a:schemeClr val="bg1">
                    <a:lumMod val="95000"/>
                  </a:schemeClr>
                </a:solidFill>
              </a:rPr>
              <a:t>www.ruangdownload.com</a:t>
            </a:r>
            <a:r>
              <a:rPr lang="id-ID" sz="36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id-ID" sz="36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>
              <a:buNone/>
            </a:pPr>
            <a:endParaRPr lang="id-ID" sz="3600" b="1" i="1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>
              <a:buNone/>
            </a:pPr>
            <a:endParaRPr lang="id-ID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Bulat 5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ambar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53150" cy="684653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65195" y="1901950"/>
            <a:ext cx="6566315" cy="763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5400" b="1" i="1" dirty="0" err="1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Assalamu’alaikum</a:t>
            </a:r>
            <a:r>
              <a:rPr lang="id-ID" sz="5400" b="1" i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,......</a:t>
            </a:r>
            <a:endParaRPr lang="en-US" sz="5400" b="1" i="1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1670" y="2970885"/>
            <a:ext cx="7885973" cy="206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EF720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spcAft>
                <a:spcPts val="1000"/>
              </a:spcAft>
            </a:pPr>
            <a:r>
              <a:rPr lang="id-ID" sz="2400" b="1" i="1" dirty="0" smtClean="0">
                <a:solidFill>
                  <a:srgbClr val="FFFF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Kegagalan terlalu fana untuk membuatmu takut.</a:t>
            </a:r>
            <a:endParaRPr lang="id-ID" sz="2400" b="1" i="1" dirty="0">
              <a:solidFill>
                <a:srgbClr val="FFFF00"/>
              </a:solidFill>
              <a:latin typeface="Andalus" panose="02020603050405020304" pitchFamily="18" charset="-78"/>
              <a:ea typeface="Times New Roman"/>
              <a:cs typeface="Andalus" panose="02020603050405020304" pitchFamily="18" charset="-78"/>
            </a:endParaRPr>
          </a:p>
          <a:p>
            <a:pPr algn="ctr">
              <a:lnSpc>
                <a:spcPts val="2100"/>
              </a:lnSpc>
              <a:spcAft>
                <a:spcPts val="1000"/>
              </a:spcAft>
            </a:pPr>
            <a:r>
              <a:rPr lang="id-ID" sz="2400" b="1" i="1" dirty="0" smtClean="0">
                <a:solidFill>
                  <a:srgbClr val="FFFF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Kesulitan hidup terlalu sepele untuk membuatmu menyerah. </a:t>
            </a:r>
          </a:p>
          <a:p>
            <a:pPr algn="ctr">
              <a:lnSpc>
                <a:spcPts val="2100"/>
              </a:lnSpc>
              <a:spcAft>
                <a:spcPts val="1000"/>
              </a:spcAft>
            </a:pPr>
            <a:r>
              <a:rPr lang="id-ID" sz="2400" b="1" i="1" dirty="0" smtClean="0">
                <a:solidFill>
                  <a:srgbClr val="FFFF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Percaya dan yakin bahwa dalam setiap lekuk kehidupan, </a:t>
            </a:r>
          </a:p>
          <a:p>
            <a:pPr algn="ctr">
              <a:lnSpc>
                <a:spcPts val="2100"/>
              </a:lnSpc>
              <a:spcAft>
                <a:spcPts val="1000"/>
              </a:spcAft>
            </a:pPr>
            <a:r>
              <a:rPr lang="id-ID" sz="2400" b="1" i="1" dirty="0" smtClean="0">
                <a:solidFill>
                  <a:srgbClr val="FFFF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akan selalu ada inspirasi untuk langkah berikutnya</a:t>
            </a:r>
            <a:r>
              <a:rPr lang="id-ID" sz="2000" b="1" i="1" dirty="0" smtClean="0">
                <a:solidFill>
                  <a:srgbClr val="FFFF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.</a:t>
            </a:r>
            <a:endParaRPr lang="id-ID" sz="2000" b="1" i="1" dirty="0">
              <a:solidFill>
                <a:srgbClr val="FFFF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mba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96260" y="2207360"/>
            <a:ext cx="8398775" cy="259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EF720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b="1" dirty="0" smtClean="0">
                <a:solidFill>
                  <a:srgbClr val="FFFF00"/>
                </a:solidFill>
              </a:rPr>
              <a:t>Sejarah, Peraturan </a:t>
            </a:r>
          </a:p>
          <a:p>
            <a:r>
              <a:rPr lang="id-ID" sz="5400" b="1" dirty="0" smtClean="0">
                <a:solidFill>
                  <a:srgbClr val="FFFF00"/>
                </a:solidFill>
              </a:rPr>
              <a:t>&amp; </a:t>
            </a:r>
            <a:r>
              <a:rPr lang="id-ID" sz="5400" b="1" dirty="0" err="1" smtClean="0">
                <a:solidFill>
                  <a:srgbClr val="FFFF00"/>
                </a:solidFill>
              </a:rPr>
              <a:t>Tehnik</a:t>
            </a:r>
            <a:r>
              <a:rPr lang="id-ID" sz="5400" b="1" dirty="0" smtClean="0">
                <a:solidFill>
                  <a:srgbClr val="FFFF00"/>
                </a:solidFill>
              </a:rPr>
              <a:t> Dasar Bola Basket</a:t>
            </a:r>
          </a:p>
        </p:txBody>
      </p:sp>
    </p:spTree>
    <p:extLst>
      <p:ext uri="{BB962C8B-B14F-4D97-AF65-F5344CB8AC3E}">
        <p14:creationId xmlns:p14="http://schemas.microsoft.com/office/powerpoint/2010/main" val="13601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1138425"/>
          </a:xfrm>
        </p:spPr>
        <p:txBody>
          <a:bodyPr>
            <a:normAutofit/>
          </a:bodyPr>
          <a:lstStyle/>
          <a:p>
            <a:r>
              <a:rPr lang="id-ID" altLang="id-ID" sz="3200" b="1" kern="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1. Bola Basket Dan Sejarahnya</a:t>
            </a:r>
            <a:endParaRPr lang="en-US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443835"/>
            <a:ext cx="8093365" cy="5191970"/>
          </a:xfrm>
        </p:spPr>
        <p:txBody>
          <a:bodyPr>
            <a:noAutofit/>
          </a:bodyPr>
          <a:lstStyle/>
          <a:p>
            <a:pPr>
              <a:buAutoNum type="alphaUcPeriod"/>
            </a:pPr>
            <a:r>
              <a:rPr lang="id-ID" sz="1800" b="1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Sekilas tentang permainan bola basket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Permainan Bola basket termasuk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kedalam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cabang olahraga bola besar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Permainan Bola basket di mainkan oleh dua tim yang saling berhadapan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dimana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masing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masing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tim terdiri atas lima orang pemain yang berusaha memasukan bola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kekeranjang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lawan sebanyak mungkin dan berusaha mencegah keranjangnya supaya tidak kemasukan</a:t>
            </a: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B. </a:t>
            </a:r>
            <a:r>
              <a:rPr lang="id-ID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id-ID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ejarah permainan bola basket </a:t>
            </a:r>
            <a:endParaRPr lang="id-ID" sz="1800" b="1" dirty="0" smtClean="0">
              <a:solidFill>
                <a:srgbClr val="00B05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Permainan bola basket di ciptakan oleh </a:t>
            </a:r>
            <a:r>
              <a:rPr lang="id-ID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James A </a:t>
            </a:r>
            <a:r>
              <a:rPr lang="id-ID" sz="18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Naismith</a:t>
            </a:r>
            <a:r>
              <a:rPr lang="id-ID" sz="1800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pada 15 Desember tahun 1891 di Massachusetts, Amerika Serikat. </a:t>
            </a: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anggal 18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juni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1932 di bentuk </a:t>
            </a:r>
            <a:r>
              <a:rPr lang="id-ID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FIBA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(Federation International Basketball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Amateur), selaku induk organisasi bola basket dunia adapun beberapa Negara pendirinya yaitu ada Yunani, Italia,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argentina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Latvia, Swiss, Rumania, Portugal dan </a:t>
            </a:r>
            <a:r>
              <a:rPr lang="id-ID" sz="1800" dirty="0" err="1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Cekoslawakia</a:t>
            </a:r>
            <a:endParaRPr lang="id-ID" sz="1800" dirty="0" smtClean="0">
              <a:solidFill>
                <a:srgbClr val="FF9E1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Persegi Bulat 3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6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1138425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443835"/>
            <a:ext cx="8093365" cy="519197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Bola basket masuk ke Indonesia di bawa oleh para pedagang dari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cina</a:t>
            </a:r>
            <a:endParaRPr lang="id-ID" sz="1800" dirty="0">
              <a:solidFill>
                <a:srgbClr val="FF9E1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Tanggal 23 Oktober 1951 dibentuk organisasi bola basket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indonesia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dengan nama “Persatuan Basketball Seluruh Indonesia”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Indonesia masuk menjadi anggota FIBA 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pada tahun 1953. </a:t>
            </a:r>
            <a:endParaRPr lang="id-ID" sz="1800" dirty="0" smtClean="0">
              <a:solidFill>
                <a:srgbClr val="FF9E1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Setahun 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kemudian, 1954, Indonesia untuk pertama kalinya mengirimkan regu basket di Asian Games Manila</a:t>
            </a:r>
            <a:r>
              <a:rPr lang="id-ID" sz="1800" dirty="0" smtClean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Pada tahun 1955, “Persatuan Basketball Seluruh Indonesia” di ganti namanya menjadi “Persatuan Bola Basket seluruh Indonesia” disingkat dengan </a:t>
            </a:r>
            <a:r>
              <a:rPr lang="id-ID" sz="18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PERBASI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adapun Pengurus </a:t>
            </a:r>
            <a:r>
              <a:rPr lang="id-ID" sz="18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PERBASI</a:t>
            </a:r>
            <a:r>
              <a:rPr lang="id-ID" sz="18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yang pertama adalah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Tonny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Wen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sebagai ketua dan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Wim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800" dirty="0" err="1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Latumeten</a:t>
            </a:r>
            <a:r>
              <a:rPr lang="id-ID" sz="1800" dirty="0">
                <a:solidFill>
                  <a:srgbClr val="FF9E1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sebagai sekretaris</a:t>
            </a:r>
            <a:r>
              <a:rPr lang="id-ID" sz="18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id-ID" sz="1800" dirty="0" smtClean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Persegi Bulat 3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40"/>
            <a:ext cx="1647034" cy="1068986"/>
          </a:xfrm>
          <a:prstGeom prst="rect">
            <a:avLst/>
          </a:prstGeom>
        </p:spPr>
      </p:pic>
      <p:pic>
        <p:nvPicPr>
          <p:cNvPr id="6" name="Gamba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40" y="0"/>
            <a:ext cx="6687484" cy="11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684885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2. Ukuran Lapangan Dan Peraturan Dasar Basket</a:t>
            </a:r>
            <a:endParaRPr lang="en-US" sz="2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1443835"/>
            <a:ext cx="6871724" cy="519197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Lapangan bola basket berbentuk persegi panjang dengan dua standar ukuran, yakni panjang 28,5 meter dan lebar 15 meter untuk standar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National  Basketball Association 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 panjang 26 meter dan lebar 14 meter untuk standar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Federasi 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Bola Basket Internasional. </a:t>
            </a:r>
            <a:endParaRPr lang="id-ID" sz="1800" dirty="0" smtClean="0">
              <a:solidFill>
                <a:srgbClr val="FF9E1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Tiga buah lingkaran yang terdapat di dalam lapangan basket memiliki panjang jari-jari yaitu 1,80 meter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jumlah wasit dalam permainan bola basket adalah 2 orang.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Wasit 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1 disebut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Referee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sedangkan wasit 2 disebut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Umpire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Waktu permainan 4 x 10 menit jika berpedoman dengan aturan Federasi Bola Basket Internasional.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Versi 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National Basketball Association waktu bermain adalah 4 x 12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menit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Di antara babak 1, 2, 3, dan babak 4 terdapat waktu istirahat selama 10 </a:t>
            </a:r>
            <a:r>
              <a:rPr lang="id-ID" sz="1800" dirty="0" smtClean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menit</a:t>
            </a:r>
          </a:p>
        </p:txBody>
      </p:sp>
      <p:pic>
        <p:nvPicPr>
          <p:cNvPr id="6" name="Gamba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8440" y="2609466"/>
            <a:ext cx="6534779" cy="1517900"/>
          </a:xfrm>
          <a:prstGeom prst="rect">
            <a:avLst/>
          </a:prstGeom>
        </p:spPr>
      </p:pic>
      <p:sp>
        <p:nvSpPr>
          <p:cNvPr id="8" name="Persegi Bulat 7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Gamba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6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177135" cy="121249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1443835"/>
            <a:ext cx="6871724" cy="5191970"/>
          </a:xfrm>
        </p:spPr>
        <p:txBody>
          <a:bodyPr>
            <a:no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Point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atau skor yang di peroleh dari hasil memasukan bola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kedalam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keranjang terdiri dari 1, 2 dan 3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point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dengan rincian sebagai berikut:</a:t>
            </a: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Point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1, jika bola yang masuk keranjang hasil tembakan bebas (hukuman)</a:t>
            </a: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Point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2, jika bola yang masuk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kekeranjang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hasil tembakan dari dalam area garis 3 poin, misalnya dari hasil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lay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up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ataupun </a:t>
            </a: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dunks</a:t>
            </a:r>
            <a:endParaRPr lang="id-ID" sz="1800" dirty="0">
              <a:solidFill>
                <a:srgbClr val="FF9E1D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id-ID" sz="1800" dirty="0" err="1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Point</a:t>
            </a:r>
            <a:r>
              <a:rPr lang="id-ID" sz="1800" dirty="0">
                <a:solidFill>
                  <a:srgbClr val="FF9E1D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3, jika bola yang masuk merupakan hasil tembakan dari luar area garis 3 poin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id-ID" sz="1800" dirty="0" smtClean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Gamba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8440" y="2609466"/>
            <a:ext cx="6534779" cy="1517900"/>
          </a:xfrm>
          <a:prstGeom prst="rect">
            <a:avLst/>
          </a:prstGeom>
        </p:spPr>
      </p:pic>
      <p:pic>
        <p:nvPicPr>
          <p:cNvPr id="7" name="Gamba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31" y="69490"/>
            <a:ext cx="1647034" cy="1068986"/>
          </a:xfrm>
          <a:prstGeom prst="rect">
            <a:avLst/>
          </a:prstGeom>
        </p:spPr>
      </p:pic>
      <p:sp>
        <p:nvSpPr>
          <p:cNvPr id="8" name="Persegi Bulat 7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Gamba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6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01670" y="0"/>
            <a:ext cx="8237835" cy="1138425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Gambar Lapangan Bola Basket</a:t>
            </a:r>
            <a:endParaRPr lang="id-ID" sz="2800" b="1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Dudukan Is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579573"/>
            <a:ext cx="7635251" cy="4750822"/>
          </a:xfrm>
        </p:spPr>
      </p:pic>
      <p:sp>
        <p:nvSpPr>
          <p:cNvPr id="5" name="Persegi Bulat 4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56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0"/>
            <a:ext cx="7885973" cy="1138425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sv-SE" sz="32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Teknik </a:t>
            </a:r>
            <a:r>
              <a:rPr lang="sv-SE" sz="3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Dasar Permainan Bola Basket</a:t>
            </a:r>
            <a:endParaRPr lang="en-US" sz="32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1671" y="1138425"/>
            <a:ext cx="7885972" cy="773424"/>
          </a:xfrm>
        </p:spPr>
        <p:txBody>
          <a:bodyPr>
            <a:normAutofit/>
          </a:bodyPr>
          <a:lstStyle/>
          <a:p>
            <a:r>
              <a:rPr lang="id-ID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Tehnikak</a:t>
            </a:r>
            <a:r>
              <a:rPr lang="id-ID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dasar bola basket terdiri dari: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95570" y="5108755"/>
            <a:ext cx="366492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segi Bulat 8"/>
          <p:cNvSpPr/>
          <p:nvPr/>
        </p:nvSpPr>
        <p:spPr>
          <a:xfrm>
            <a:off x="8487643" y="6471634"/>
            <a:ext cx="601670" cy="3749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Gamba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1" y="2696363"/>
            <a:ext cx="2994838" cy="3481327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754069" y="2359760"/>
            <a:ext cx="5191972" cy="35885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Menggiring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</a:t>
            </a:r>
            <a:r>
              <a:rPr lang="en-US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ribble</a:t>
            </a:r>
            <a:r>
              <a:rPr lang="en-US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Menggiring bola atau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adalah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membawa bola dengan cara memantul –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mantulkan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id-ID" sz="15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kelantai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id-ID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Tehnik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terdiri atas: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Tinggi 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menggiring bola yang dilakukan secara cepat untuk memasuki wilayah pertahanan lawan.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tinggi dilakukan dengan berlari atau berjalan cepat ketika pemain yang memegang bola berada jauh dari pemain lawan.</a:t>
            </a:r>
          </a:p>
          <a:p>
            <a:pPr marL="1257300" lvl="2" indent="-457200">
              <a:buFont typeface="+mj-lt"/>
              <a:buAutoNum type="arabicPeriod"/>
            </a:pPr>
            <a:r>
              <a:rPr lang="id-ID" sz="15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Rendah </a:t>
            </a:r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id-ID" sz="15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  <a:r>
              <a:rPr lang="id-ID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rendah diterapkan untuk mempertahankan bola dari serangan lawan. Teknik ini digunakan ketika pemain berhadapan langsung dengan lawan dan ingin mencari celah ketika lawan tengah lengah</a:t>
            </a:r>
            <a:r>
              <a:rPr lang="id-ID" sz="15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Gamba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6" y="5719575"/>
            <a:ext cx="1647034" cy="1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Ka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900</Words>
  <Application>Microsoft Office PowerPoint</Application>
  <PresentationFormat>Tampilan Layar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15</vt:i4>
      </vt:variant>
    </vt:vector>
  </HeadingPairs>
  <TitlesOfParts>
    <vt:vector size="16" baseType="lpstr">
      <vt:lpstr>Office Theme</vt:lpstr>
      <vt:lpstr>Presentasi PowerPoint</vt:lpstr>
      <vt:lpstr>Presentasi PowerPoint</vt:lpstr>
      <vt:lpstr>Presentasi PowerPoint</vt:lpstr>
      <vt:lpstr>1. Bola Basket Dan Sejarahnya</vt:lpstr>
      <vt:lpstr>Presentasi PowerPoint</vt:lpstr>
      <vt:lpstr>2. Ukuran Lapangan Dan Peraturan Dasar Basket</vt:lpstr>
      <vt:lpstr>Presentasi PowerPoint</vt:lpstr>
      <vt:lpstr>Gambar Lapangan Bola Basket</vt:lpstr>
      <vt:lpstr>3. Teknik Dasar Permainan Bola Basket</vt:lpstr>
      <vt:lpstr>Presentasi PowerPoint</vt:lpstr>
      <vt:lpstr>Presentasi PowerPoint</vt:lpstr>
      <vt:lpstr>1 </vt:lpstr>
      <vt:lpstr>Presentasi PowerPoint</vt:lpstr>
      <vt:lpstr>Demikian sekilas materi tentang permainan bola basket , semoga bermanfaat....!!!</vt:lpstr>
      <vt:lpstr>Presentasi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ruangdownload</dc:creator>
  <cp:lastModifiedBy>ismail - [2010]</cp:lastModifiedBy>
  <cp:revision>128</cp:revision>
  <dcterms:created xsi:type="dcterms:W3CDTF">2013-08-21T19:17:07Z</dcterms:created>
  <dcterms:modified xsi:type="dcterms:W3CDTF">2017-10-25T07:11:08Z</dcterms:modified>
</cp:coreProperties>
</file>