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69" r:id="rId16"/>
    <p:sldId id="272" r:id="rId17"/>
    <p:sldId id="271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7DB477-7545-4369-9FAA-8E90117BFF1A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6B9335-4B09-4414-8F57-16597E7AB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987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DBE69-6B21-4E57-9163-719BB1B1BDFC}" type="datetime1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F23EB-7180-44B8-B876-9D723787B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645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C410E-FB1B-4F1F-8394-F129FB47B061}" type="datetime1">
              <a:rPr lang="en-US" smtClean="0"/>
              <a:t>11/1/2020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F23EB-7180-44B8-B876-9D723787B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253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D34EE-4823-4EB2-A98C-A45AF527FBB3}" type="datetime1">
              <a:rPr lang="en-US" smtClean="0"/>
              <a:t>11/1/2020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F23EB-7180-44B8-B876-9D723787B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404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FE9B-A120-4196-9F26-CE99365C8692}" type="datetime1">
              <a:rPr lang="en-US" smtClean="0"/>
              <a:t>11/1/2020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F23EB-7180-44B8-B876-9D723787B68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0553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1B123-BB42-44F3-BBC3-31B6755C25E1}" type="datetime1">
              <a:rPr lang="en-US" smtClean="0"/>
              <a:t>11/1/2020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F23EB-7180-44B8-B876-9D723787B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8444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832A0-9C64-4A2F-9E17-5C8D8A571C6C}" type="datetime1">
              <a:rPr lang="en-US" smtClean="0"/>
              <a:t>11/1/2020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F23EB-7180-44B8-B876-9D723787B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3712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AB39-52AB-4459-A91D-5404AC257DDB}" type="datetime1">
              <a:rPr lang="en-US" smtClean="0"/>
              <a:t>11/1/2020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F23EB-7180-44B8-B876-9D723787B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8050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F17F-390B-44AF-ADD0-A689AEC5907A}" type="datetime1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F23EB-7180-44B8-B876-9D723787B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468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7645-493D-49CB-B16B-20F080B45BDB}" type="datetime1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F23EB-7180-44B8-B876-9D723787B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080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4792-445E-4724-8638-1058DAF10CE7}" type="datetime1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F23EB-7180-44B8-B876-9D723787B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287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7602-40EF-49FB-8DB2-6DAD80B8616A}" type="datetime1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F23EB-7180-44B8-B876-9D723787B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160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6D13-01CD-42D0-BE31-A3AFB19F6252}" type="datetime1">
              <a:rPr lang="en-US" smtClean="0"/>
              <a:t>11/1/2020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F23EB-7180-44B8-B876-9D723787B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338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B44D6-B001-44F9-BD71-AF865215B523}" type="datetime1">
              <a:rPr lang="en-US" smtClean="0"/>
              <a:t>11/1/2020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F23EB-7180-44B8-B876-9D723787B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737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ADD0-A402-4DCA-860E-C24FEE8DD29E}" type="datetime1">
              <a:rPr lang="en-US" smtClean="0"/>
              <a:t>11/1/2020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F23EB-7180-44B8-B876-9D723787B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88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57DA5-B000-4ECC-9441-FA56F3309D4B}" type="datetime1">
              <a:rPr lang="en-US" smtClean="0"/>
              <a:t>11/1/2020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F23EB-7180-44B8-B876-9D723787B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45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12E54-1E07-4F84-ADB0-027367EA7D03}" type="datetime1">
              <a:rPr lang="en-US" smtClean="0"/>
              <a:t>11/1/2020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F23EB-7180-44B8-B876-9D723787B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781E-057C-44A2-B147-7FA08006B88A}" type="datetime1">
              <a:rPr lang="en-US" smtClean="0"/>
              <a:t>11/1/2020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F23EB-7180-44B8-B876-9D723787B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0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A705E-4211-4BE8-9420-3EB03F4C820D}" type="datetime1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https://youtube.com/c/EkoZulkaryantoTV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F23EB-7180-44B8-B876-9D723787B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6989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lms.smktrisukses.sch.id/" TargetMode="External"/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be.com/c/EkoZulkaryantoTV" TargetMode="External"/><Relationship Id="rId2" Type="http://schemas.openxmlformats.org/officeDocument/2006/relationships/hyperlink" Target="http://cpp.sh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c/EkoZulkaryantoT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tipe</a:t>
            </a:r>
            <a:r>
              <a:rPr lang="en-US" dirty="0"/>
              <a:t> data, </a:t>
            </a:r>
            <a:r>
              <a:rPr lang="en-US" dirty="0" err="1"/>
              <a:t>variabel</a:t>
            </a:r>
            <a:r>
              <a:rPr lang="en-US" dirty="0"/>
              <a:t>, </a:t>
            </a:r>
            <a:r>
              <a:rPr lang="en-US" dirty="0" err="1"/>
              <a:t>konstanta</a:t>
            </a:r>
            <a:r>
              <a:rPr lang="en-US" dirty="0"/>
              <a:t>, operator, &amp; </a:t>
            </a:r>
            <a:r>
              <a:rPr lang="en-US" dirty="0" err="1"/>
              <a:t>ekspresi</a:t>
            </a:r>
            <a:r>
              <a:rPr lang="en-US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2147598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BAGIAN II</a:t>
            </a:r>
          </a:p>
          <a:p>
            <a:r>
              <a:rPr lang="en-US" dirty="0" smtClean="0"/>
              <a:t>PEMROGRAMAN DASAR – SEMESTER I</a:t>
            </a:r>
          </a:p>
          <a:p>
            <a:endParaRPr lang="en-US" dirty="0" smtClean="0"/>
          </a:p>
          <a:p>
            <a:r>
              <a:rPr lang="en-US" dirty="0" err="1" smtClean="0"/>
              <a:t>Oleh</a:t>
            </a:r>
            <a:r>
              <a:rPr lang="en-US" dirty="0" smtClean="0"/>
              <a:t>:</a:t>
            </a:r>
          </a:p>
          <a:p>
            <a:r>
              <a:rPr lang="en-US" dirty="0" smtClean="0"/>
              <a:t>EKO ZULKARYANTO, </a:t>
            </a:r>
            <a:r>
              <a:rPr lang="en-US" dirty="0" err="1" smtClean="0"/>
              <a:t>S.Komp</a:t>
            </a:r>
            <a:r>
              <a:rPr lang="en-US" dirty="0" smtClean="0"/>
              <a:t>, MCTS</a:t>
            </a:r>
          </a:p>
          <a:p>
            <a:r>
              <a:rPr lang="en-US" dirty="0" smtClean="0"/>
              <a:t>SMK TRI SUKSES NATAR LAMPUNG SELATAN</a:t>
            </a:r>
          </a:p>
          <a:p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      &amp;      </a:t>
            </a:r>
            <a:r>
              <a:rPr lang="en-US" dirty="0" smtClean="0">
                <a:hlinkClick r:id="rId3"/>
              </a:rPr>
              <a:t>http://lms.smktrisukses.sch.id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941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2707390"/>
              </p:ext>
            </p:extLst>
          </p:nvPr>
        </p:nvGraphicFramePr>
        <p:xfrm>
          <a:off x="914400" y="2095500"/>
          <a:ext cx="10353678" cy="3474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5613">
                  <a:extLst>
                    <a:ext uri="{9D8B030D-6E8A-4147-A177-3AD203B41FA5}">
                      <a16:colId xmlns:a16="http://schemas.microsoft.com/office/drawing/2014/main" val="2718913637"/>
                    </a:ext>
                  </a:extLst>
                </a:gridCol>
                <a:gridCol w="1725613">
                  <a:extLst>
                    <a:ext uri="{9D8B030D-6E8A-4147-A177-3AD203B41FA5}">
                      <a16:colId xmlns:a16="http://schemas.microsoft.com/office/drawing/2014/main" val="286645882"/>
                    </a:ext>
                  </a:extLst>
                </a:gridCol>
                <a:gridCol w="1725613">
                  <a:extLst>
                    <a:ext uri="{9D8B030D-6E8A-4147-A177-3AD203B41FA5}">
                      <a16:colId xmlns:a16="http://schemas.microsoft.com/office/drawing/2014/main" val="1012159421"/>
                    </a:ext>
                  </a:extLst>
                </a:gridCol>
                <a:gridCol w="1725613">
                  <a:extLst>
                    <a:ext uri="{9D8B030D-6E8A-4147-A177-3AD203B41FA5}">
                      <a16:colId xmlns:a16="http://schemas.microsoft.com/office/drawing/2014/main" val="3134205928"/>
                    </a:ext>
                  </a:extLst>
                </a:gridCol>
                <a:gridCol w="1725613">
                  <a:extLst>
                    <a:ext uri="{9D8B030D-6E8A-4147-A177-3AD203B41FA5}">
                      <a16:colId xmlns:a16="http://schemas.microsoft.com/office/drawing/2014/main" val="1114124446"/>
                    </a:ext>
                  </a:extLst>
                </a:gridCol>
                <a:gridCol w="1725613">
                  <a:extLst>
                    <a:ext uri="{9D8B030D-6E8A-4147-A177-3AD203B41FA5}">
                      <a16:colId xmlns:a16="http://schemas.microsoft.com/office/drawing/2014/main" val="1517294649"/>
                    </a:ext>
                  </a:extLst>
                </a:gridCol>
              </a:tblGrid>
              <a:tr h="69480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!A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!B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|| B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&amp;&amp; B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375851719"/>
                  </a:ext>
                </a:extLst>
              </a:tr>
              <a:tr h="69480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691250903"/>
                  </a:ext>
                </a:extLst>
              </a:tr>
              <a:tr h="69480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533592742"/>
                  </a:ext>
                </a:extLst>
              </a:tr>
              <a:tr h="69480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629814117"/>
                  </a:ext>
                </a:extLst>
              </a:tr>
              <a:tr h="69480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US" sz="28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184567606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639273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ekspresi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 smtClean="0"/>
              <a:t>Ekspresi</a:t>
            </a:r>
            <a:r>
              <a:rPr lang="en-US" sz="3200" dirty="0" smtClean="0"/>
              <a:t> (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ungkapan</a:t>
            </a:r>
            <a:r>
              <a:rPr lang="en-US" sz="3200" dirty="0" smtClean="0"/>
              <a:t>)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statement program yang </a:t>
            </a:r>
            <a:r>
              <a:rPr lang="en-US" sz="3200" dirty="0" err="1" smtClean="0"/>
              <a:t>memiliki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.</a:t>
            </a: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95994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Ekspresi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Variabel</a:t>
            </a:r>
            <a:endParaRPr lang="en-US" sz="3600" dirty="0" smtClean="0"/>
          </a:p>
          <a:p>
            <a:r>
              <a:rPr lang="en-US" sz="3600" dirty="0" err="1" smtClean="0"/>
              <a:t>Konstanta</a:t>
            </a:r>
            <a:endParaRPr lang="en-US" sz="3600" dirty="0" smtClean="0"/>
          </a:p>
          <a:p>
            <a:r>
              <a:rPr lang="en-US" sz="3600" dirty="0" err="1" smtClean="0"/>
              <a:t>Kombinasi</a:t>
            </a:r>
            <a:r>
              <a:rPr lang="en-US" sz="3600" dirty="0" smtClean="0"/>
              <a:t> </a:t>
            </a:r>
            <a:r>
              <a:rPr lang="en-US" sz="3600" dirty="0" err="1" smtClean="0"/>
              <a:t>antara</a:t>
            </a:r>
            <a:r>
              <a:rPr lang="en-US" sz="3600" dirty="0" smtClean="0"/>
              <a:t> </a:t>
            </a:r>
            <a:r>
              <a:rPr lang="en-US" sz="3600" dirty="0" err="1" smtClean="0"/>
              <a:t>variabel</a:t>
            </a:r>
            <a:r>
              <a:rPr lang="en-US" sz="3600" dirty="0" smtClean="0"/>
              <a:t>, </a:t>
            </a:r>
            <a:r>
              <a:rPr lang="en-US" sz="3600" dirty="0" err="1" smtClean="0"/>
              <a:t>konstanta</a:t>
            </a:r>
            <a:r>
              <a:rPr lang="en-US" sz="3600" dirty="0" smtClean="0"/>
              <a:t>, </a:t>
            </a:r>
            <a:r>
              <a:rPr lang="en-US" sz="3600" dirty="0" err="1" smtClean="0"/>
              <a:t>dan</a:t>
            </a:r>
            <a:r>
              <a:rPr lang="en-US" sz="3600" dirty="0" smtClean="0"/>
              <a:t> operator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067538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ekspresi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operator </a:t>
            </a:r>
            <a:r>
              <a:rPr lang="en-US" dirty="0" err="1" smtClean="0"/>
              <a:t>aritmatika</a:t>
            </a:r>
            <a:r>
              <a:rPr lang="en-US" dirty="0" smtClean="0"/>
              <a:t> &amp; </a:t>
            </a: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 x = 10;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y = 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 </a:t>
            </a: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= x + 10</a:t>
            </a:r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581395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6" y="0"/>
            <a:ext cx="10353761" cy="1326321"/>
          </a:xfrm>
        </p:spPr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1 (Bahasa 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326321"/>
            <a:ext cx="10353762" cy="446487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#include&lt;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main(){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 = 10;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y = 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 = x + 10;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(“%d”, y);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0;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27419" y="2286000"/>
            <a:ext cx="675185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500" dirty="0" smtClean="0"/>
              <a:t>}</a:t>
            </a:r>
            <a:endParaRPr lang="en-US" sz="11500" dirty="0"/>
          </a:p>
        </p:txBody>
      </p:sp>
      <p:sp>
        <p:nvSpPr>
          <p:cNvPr id="5" name="TextBox 4"/>
          <p:cNvSpPr txBox="1"/>
          <p:nvPr/>
        </p:nvSpPr>
        <p:spPr>
          <a:xfrm>
            <a:off x="5302604" y="3217024"/>
            <a:ext cx="1102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Ekspresi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5508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ekspresi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operator </a:t>
            </a:r>
            <a:r>
              <a:rPr lang="en-US" dirty="0" err="1" smtClean="0"/>
              <a:t>pembading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 smtClean="0"/>
              <a:t>Misal</a:t>
            </a:r>
            <a:r>
              <a:rPr lang="en-US" dirty="0" smtClean="0"/>
              <a:t> x = 10 </a:t>
            </a:r>
            <a:r>
              <a:rPr lang="en-US" dirty="0" err="1" smtClean="0"/>
              <a:t>dan</a:t>
            </a:r>
            <a:r>
              <a:rPr lang="en-US" dirty="0" smtClean="0"/>
              <a:t> y= 12.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perbandingan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operator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perbandingan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:</a:t>
            </a:r>
          </a:p>
          <a:p>
            <a:pPr marL="457200" indent="-457200">
              <a:buAutoNum type="alphaLcPeriod"/>
            </a:pPr>
            <a:r>
              <a:rPr lang="en-US" dirty="0" smtClean="0"/>
              <a:t>x &gt; y		</a:t>
            </a:r>
            <a:r>
              <a:rPr lang="en-US" dirty="0" err="1" smtClean="0"/>
              <a:t>bernilai</a:t>
            </a:r>
            <a:r>
              <a:rPr lang="en-US" dirty="0" smtClean="0"/>
              <a:t> </a:t>
            </a:r>
            <a:r>
              <a:rPr lang="en-US" i="1" dirty="0" smtClean="0"/>
              <a:t>false </a:t>
            </a:r>
            <a:r>
              <a:rPr lang="en-US" dirty="0" smtClean="0"/>
              <a:t>(</a:t>
            </a:r>
            <a:r>
              <a:rPr lang="en-US" dirty="0" err="1" smtClean="0"/>
              <a:t>salah</a:t>
            </a:r>
            <a:r>
              <a:rPr lang="en-US" dirty="0" smtClean="0"/>
              <a:t>)</a:t>
            </a:r>
          </a:p>
          <a:p>
            <a:pPr marL="457200" indent="-457200">
              <a:buAutoNum type="alphaLcPeriod"/>
            </a:pPr>
            <a:r>
              <a:rPr lang="en-US" dirty="0" smtClean="0"/>
              <a:t>x &gt; 0		</a:t>
            </a:r>
            <a:r>
              <a:rPr lang="en-US" dirty="0" err="1" smtClean="0"/>
              <a:t>bernilai</a:t>
            </a:r>
            <a:r>
              <a:rPr lang="en-US" dirty="0" smtClean="0"/>
              <a:t> </a:t>
            </a:r>
            <a:r>
              <a:rPr lang="en-US" i="1" dirty="0" smtClean="0"/>
              <a:t>true </a:t>
            </a:r>
            <a:r>
              <a:rPr lang="en-US" dirty="0" smtClean="0"/>
              <a:t>(</a:t>
            </a:r>
            <a:r>
              <a:rPr lang="en-US" dirty="0" err="1" smtClean="0"/>
              <a:t>benar</a:t>
            </a:r>
            <a:r>
              <a:rPr lang="en-US" dirty="0" smtClean="0"/>
              <a:t>)</a:t>
            </a:r>
          </a:p>
          <a:p>
            <a:pPr marL="457200" indent="-457200">
              <a:buAutoNum type="alphaLcPeriod"/>
            </a:pPr>
            <a:r>
              <a:rPr lang="en-US" dirty="0" smtClean="0"/>
              <a:t>x != y		</a:t>
            </a:r>
            <a:r>
              <a:rPr lang="en-US" dirty="0" err="1" smtClean="0"/>
              <a:t>bernilai</a:t>
            </a:r>
            <a:r>
              <a:rPr lang="en-US" dirty="0" smtClean="0"/>
              <a:t> </a:t>
            </a:r>
            <a:r>
              <a:rPr lang="en-US" i="1" dirty="0" smtClean="0"/>
              <a:t>true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smtClean="0"/>
              <a:t>x &lt;= y		</a:t>
            </a:r>
            <a:r>
              <a:rPr lang="en-US" dirty="0" err="1" smtClean="0"/>
              <a:t>bernilai</a:t>
            </a:r>
            <a:r>
              <a:rPr lang="en-US" dirty="0" smtClean="0"/>
              <a:t> </a:t>
            </a:r>
            <a:r>
              <a:rPr lang="en-US" i="1" dirty="0" smtClean="0"/>
              <a:t>true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smtClean="0"/>
              <a:t>y &gt;= 10		</a:t>
            </a:r>
            <a:r>
              <a:rPr lang="en-US" dirty="0" err="1" smtClean="0"/>
              <a:t>bernilai</a:t>
            </a:r>
            <a:r>
              <a:rPr lang="en-US" dirty="0" smtClean="0"/>
              <a:t> </a:t>
            </a:r>
            <a:r>
              <a:rPr lang="en-US" i="1" dirty="0" smtClean="0"/>
              <a:t>true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297968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6" y="0"/>
            <a:ext cx="10353761" cy="1326321"/>
          </a:xfrm>
        </p:spPr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2 (Bahasa 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326321"/>
            <a:ext cx="10353762" cy="4464879"/>
          </a:xfrm>
        </p:spPr>
        <p:txBody>
          <a:bodyPr>
            <a:normAutofit fontScale="850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#include&lt;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spcBef>
                <a:spcPts val="600"/>
              </a:spcBef>
              <a:buNone/>
            </a:pPr>
            <a:endParaRPr lang="en-US" sz="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main(){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 = 10;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y = 12;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600"/>
              </a:spcBef>
              <a:buNone/>
            </a:pPr>
            <a:endParaRPr lang="en-US" sz="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(“%d\n”,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&gt; y);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(“%d\n”,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&gt; 0);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(“%d\n”,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!= y);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(“%d\n”,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&lt;= y);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(“%d\n”,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 &gt;= 10);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600"/>
              </a:spcBef>
              <a:buNone/>
            </a:pPr>
            <a:endParaRPr lang="en-US" sz="10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return 0;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814885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ekspresi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operator </a:t>
            </a:r>
            <a:r>
              <a:rPr lang="en-US" dirty="0" err="1" smtClean="0"/>
              <a:t>logika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Operator </a:t>
            </a:r>
            <a:r>
              <a:rPr lang="en-US" dirty="0" err="1" smtClean="0"/>
              <a:t>logika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ekspresi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Variabel</a:t>
            </a:r>
            <a:r>
              <a:rPr lang="en-US" dirty="0" smtClean="0"/>
              <a:t> x = 10 </a:t>
            </a:r>
            <a:r>
              <a:rPr lang="en-US" dirty="0" err="1" smtClean="0"/>
              <a:t>dan</a:t>
            </a:r>
            <a:r>
              <a:rPr lang="en-US" dirty="0" smtClean="0"/>
              <a:t> y = 12.  </a:t>
            </a: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di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:</a:t>
            </a:r>
          </a:p>
          <a:p>
            <a:pPr marL="457200" indent="-457200">
              <a:buAutoNum type="alphaLcPeriod"/>
            </a:pPr>
            <a:r>
              <a:rPr lang="en-US" dirty="0" smtClean="0"/>
              <a:t>x &gt; y || x &gt; 0				…</a:t>
            </a:r>
          </a:p>
          <a:p>
            <a:pPr marL="457200" indent="-457200">
              <a:buAutoNum type="alphaLcPeriod"/>
            </a:pPr>
            <a:r>
              <a:rPr lang="en-US" dirty="0" smtClean="0"/>
              <a:t>x &gt; 0 &amp;&amp; y &gt; 0				…</a:t>
            </a:r>
          </a:p>
          <a:p>
            <a:pPr marL="457200" indent="-457200">
              <a:buAutoNum type="alphaLcPeriod"/>
            </a:pPr>
            <a:r>
              <a:rPr lang="en-US" dirty="0" smtClean="0"/>
              <a:t>!(x &gt;= 12)					…</a:t>
            </a:r>
          </a:p>
          <a:p>
            <a:pPr marL="457200" indent="-457200">
              <a:buAutoNum type="alphaLcPeriod"/>
            </a:pPr>
            <a:r>
              <a:rPr lang="en-US" dirty="0" smtClean="0"/>
              <a:t>!(x &gt; 0 &amp;&amp; y &lt; 10)				…</a:t>
            </a:r>
          </a:p>
          <a:p>
            <a:pPr marL="457200" indent="-457200">
              <a:buAutoNum type="alphaLcPeriod"/>
            </a:pPr>
            <a:r>
              <a:rPr lang="en-US" dirty="0" smtClean="0"/>
              <a:t>x != y  &amp;&amp; x &gt; 0 &amp;&amp; y &gt; 10			…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4812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6" y="0"/>
            <a:ext cx="10353761" cy="1326321"/>
          </a:xfrm>
        </p:spPr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3 (Bahasa 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326321"/>
            <a:ext cx="10353762" cy="4617279"/>
          </a:xfrm>
        </p:spPr>
        <p:txBody>
          <a:bodyPr>
            <a:normAutofit fontScale="32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7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#include&lt;</a:t>
            </a:r>
            <a:r>
              <a:rPr lang="en-US" sz="7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7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spcBef>
                <a:spcPts val="600"/>
              </a:spcBef>
              <a:buNone/>
            </a:pP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7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7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main(){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4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4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 = 10;</a:t>
            </a:r>
            <a:endParaRPr lang="en-US" sz="4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4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4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y = 12;</a:t>
            </a:r>
            <a:endParaRPr lang="en-US" sz="4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600"/>
              </a:spcBef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4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4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(“%d\n”, </a:t>
            </a:r>
            <a:r>
              <a:rPr lang="en-US" sz="4500" dirty="0">
                <a:latin typeface="Courier New" panose="02070309020205020404" pitchFamily="49" charset="0"/>
                <a:cs typeface="Courier New" panose="02070309020205020404" pitchFamily="49" charset="0"/>
              </a:rPr>
              <a:t>x &gt; y || x &gt; 0</a:t>
            </a:r>
            <a:r>
              <a:rPr lang="en-US" sz="4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4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4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4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(“%d\n”, </a:t>
            </a:r>
            <a:r>
              <a:rPr lang="en-US" sz="4500" dirty="0">
                <a:latin typeface="Courier New" panose="02070309020205020404" pitchFamily="49" charset="0"/>
                <a:cs typeface="Courier New" panose="02070309020205020404" pitchFamily="49" charset="0"/>
              </a:rPr>
              <a:t>x &gt; 0 &amp;&amp; y &gt; 0</a:t>
            </a:r>
            <a:r>
              <a:rPr lang="en-US" sz="4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4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4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4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(“%d\n”, </a:t>
            </a:r>
            <a:r>
              <a:rPr lang="en-US" sz="4500" dirty="0">
                <a:latin typeface="Courier New" panose="02070309020205020404" pitchFamily="49" charset="0"/>
                <a:cs typeface="Courier New" panose="02070309020205020404" pitchFamily="49" charset="0"/>
              </a:rPr>
              <a:t>!(x &gt;= 12)</a:t>
            </a:r>
            <a:r>
              <a:rPr lang="en-US" sz="4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4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4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4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(“%d\n”, </a:t>
            </a:r>
            <a:r>
              <a:rPr lang="en-US" sz="4500" dirty="0">
                <a:latin typeface="Courier New" panose="02070309020205020404" pitchFamily="49" charset="0"/>
                <a:cs typeface="Courier New" panose="02070309020205020404" pitchFamily="49" charset="0"/>
              </a:rPr>
              <a:t>!(x &gt; 0 &amp;&amp; y &lt; 10)</a:t>
            </a:r>
            <a:r>
              <a:rPr lang="en-US" sz="4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4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4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(“%d\n”, </a:t>
            </a:r>
            <a:r>
              <a:rPr lang="en-US" sz="4500" dirty="0">
                <a:latin typeface="Courier New" panose="02070309020205020404" pitchFamily="49" charset="0"/>
                <a:cs typeface="Courier New" panose="02070309020205020404" pitchFamily="49" charset="0"/>
              </a:rPr>
              <a:t>x != y  &amp;&amp; x &gt; 0 &amp;&amp; y &gt; 10</a:t>
            </a:r>
            <a:r>
              <a:rPr lang="en-US" sz="4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4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600"/>
              </a:spcBef>
              <a:buNone/>
            </a:pPr>
            <a:endParaRPr lang="en-US" sz="2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45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return 0;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7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827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TUGAS MANDIRI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Cobalah</a:t>
            </a:r>
            <a:r>
              <a:rPr lang="en-US" sz="2800" dirty="0" smtClean="0"/>
              <a:t> </a:t>
            </a:r>
            <a:r>
              <a:rPr lang="en-US" sz="2800" dirty="0" err="1" smtClean="0"/>
              <a:t>contoh</a:t>
            </a:r>
            <a:r>
              <a:rPr lang="en-US" sz="2800" dirty="0" smtClean="0"/>
              <a:t> 1, 2, </a:t>
            </a:r>
            <a:r>
              <a:rPr lang="en-US" sz="2800" dirty="0" err="1" smtClean="0"/>
              <a:t>dan</a:t>
            </a:r>
            <a:r>
              <a:rPr lang="en-US" sz="2800" dirty="0" smtClean="0"/>
              <a:t> 3 (Bahasa C) di Dev-C++ </a:t>
            </a:r>
            <a:r>
              <a:rPr lang="en-US" sz="2800" dirty="0" err="1" smtClean="0"/>
              <a:t>atau</a:t>
            </a:r>
            <a:r>
              <a:rPr lang="en-US" sz="2800" dirty="0" smtClean="0"/>
              <a:t> di </a:t>
            </a:r>
            <a:r>
              <a:rPr lang="en-US" sz="2800" dirty="0" smtClean="0">
                <a:hlinkClick r:id="rId2"/>
              </a:rPr>
              <a:t>http://cpp.sh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amati</a:t>
            </a:r>
            <a:r>
              <a:rPr lang="en-US" sz="2800" dirty="0" smtClean="0"/>
              <a:t> </a:t>
            </a:r>
            <a:r>
              <a:rPr lang="en-US" sz="2800" i="1" dirty="0" smtClean="0"/>
              <a:t>output-</a:t>
            </a:r>
            <a:r>
              <a:rPr lang="en-US" sz="2800" dirty="0" err="1" smtClean="0"/>
              <a:t>nya</a:t>
            </a:r>
            <a:r>
              <a:rPr lang="en-US" sz="2800" dirty="0"/>
              <a:t>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293937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KOMPETENSI DASAR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913794" y="2292077"/>
            <a:ext cx="10353762" cy="1295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/>
              <a:t>3.4 </a:t>
            </a:r>
            <a:r>
              <a:rPr lang="en-US" sz="3200" dirty="0" err="1" smtClean="0"/>
              <a:t>Menerapkan</a:t>
            </a:r>
            <a:r>
              <a:rPr lang="en-US" sz="3200" dirty="0" smtClean="0"/>
              <a:t> </a:t>
            </a:r>
            <a:r>
              <a:rPr lang="en-US" sz="3200" dirty="0" err="1"/>
              <a:t>penggunaan</a:t>
            </a:r>
            <a:r>
              <a:rPr lang="en-US" sz="3200" dirty="0"/>
              <a:t> </a:t>
            </a:r>
            <a:r>
              <a:rPr lang="en-US" sz="3200" dirty="0" err="1"/>
              <a:t>tipe</a:t>
            </a:r>
            <a:r>
              <a:rPr lang="en-US" sz="3200" dirty="0"/>
              <a:t> data, </a:t>
            </a:r>
            <a:r>
              <a:rPr lang="en-US" sz="3200" dirty="0" err="1"/>
              <a:t>variabel</a:t>
            </a:r>
            <a:r>
              <a:rPr lang="en-US" sz="3200" dirty="0"/>
              <a:t>, </a:t>
            </a:r>
            <a:r>
              <a:rPr lang="en-US" sz="3200" dirty="0" smtClean="0"/>
              <a:t> </a:t>
            </a:r>
            <a:r>
              <a:rPr lang="en-US" sz="3200" dirty="0" err="1" smtClean="0"/>
              <a:t>konstanta</a:t>
            </a:r>
            <a:r>
              <a:rPr lang="en-US" sz="3200" dirty="0"/>
              <a:t>, operator,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ekspresi</a:t>
            </a:r>
            <a:endParaRPr lang="en-US" sz="3200" dirty="0"/>
          </a:p>
        </p:txBody>
      </p:sp>
      <p:sp>
        <p:nvSpPr>
          <p:cNvPr id="5" name="Rounded Rectangle 4"/>
          <p:cNvSpPr/>
          <p:nvPr/>
        </p:nvSpPr>
        <p:spPr>
          <a:xfrm>
            <a:off x="913794" y="4174851"/>
            <a:ext cx="10353762" cy="1295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n-NO" sz="3200" dirty="0" smtClean="0"/>
              <a:t>4.4 Membuat </a:t>
            </a:r>
            <a:r>
              <a:rPr lang="nn-NO" sz="3200" dirty="0"/>
              <a:t>kode program dengan tipe data, variabel, konstanta, operator dan ekspresi</a:t>
            </a:r>
            <a:endParaRPr lang="en-US" sz="3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9712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358" y="2479963"/>
            <a:ext cx="10353761" cy="1326321"/>
          </a:xfrm>
        </p:spPr>
        <p:txBody>
          <a:bodyPr/>
          <a:lstStyle/>
          <a:p>
            <a:r>
              <a:rPr lang="en-US" dirty="0" smtClean="0"/>
              <a:t>TERIMA KASIH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92347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Operator </a:t>
            </a:r>
          </a:p>
          <a:p>
            <a:r>
              <a:rPr lang="en-US" sz="3200" dirty="0" err="1" smtClean="0"/>
              <a:t>Ekspresi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918083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operator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err="1"/>
              <a:t>Adalah</a:t>
            </a:r>
            <a:r>
              <a:rPr lang="en-US" sz="3600" dirty="0"/>
              <a:t> </a:t>
            </a:r>
            <a:r>
              <a:rPr lang="en-US" sz="3600" dirty="0" err="1"/>
              <a:t>simbol</a:t>
            </a:r>
            <a:r>
              <a:rPr lang="en-US" sz="3600" dirty="0"/>
              <a:t> yang </a:t>
            </a:r>
            <a:r>
              <a:rPr lang="en-US" sz="3600" dirty="0" err="1"/>
              <a:t>biasa</a:t>
            </a:r>
            <a:r>
              <a:rPr lang="en-US" sz="3600" dirty="0"/>
              <a:t> </a:t>
            </a:r>
            <a:r>
              <a:rPr lang="en-US" sz="3600" dirty="0" err="1"/>
              <a:t>dilibatkan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program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melakukan</a:t>
            </a:r>
            <a:r>
              <a:rPr lang="en-US" sz="3600" dirty="0"/>
              <a:t> </a:t>
            </a:r>
            <a:r>
              <a:rPr lang="en-US" sz="3600" dirty="0" err="1"/>
              <a:t>sesuatu</a:t>
            </a:r>
            <a:r>
              <a:rPr lang="en-US" sz="3600" dirty="0"/>
              <a:t> </a:t>
            </a:r>
            <a:r>
              <a:rPr lang="en-US" sz="3600" dirty="0" err="1"/>
              <a:t>operasi</a:t>
            </a:r>
            <a:r>
              <a:rPr lang="en-US" sz="3600" dirty="0"/>
              <a:t> </a:t>
            </a:r>
            <a:r>
              <a:rPr lang="en-US" sz="3600" dirty="0" err="1"/>
              <a:t>atau</a:t>
            </a:r>
            <a:r>
              <a:rPr lang="en-US" sz="3600" dirty="0"/>
              <a:t> </a:t>
            </a:r>
            <a:r>
              <a:rPr lang="en-US" sz="3600" dirty="0" err="1"/>
              <a:t>manipulasi</a:t>
            </a:r>
            <a:r>
              <a:rPr lang="en-US" sz="3600" dirty="0"/>
              <a:t> </a:t>
            </a:r>
            <a:r>
              <a:rPr lang="en-US" sz="3600" dirty="0" smtClean="0"/>
              <a:t>data.</a:t>
            </a:r>
            <a:endParaRPr lang="en-US" sz="36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30403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Operator </a:t>
            </a:r>
            <a:r>
              <a:rPr lang="en-US" sz="3200" dirty="0" err="1" smtClean="0"/>
              <a:t>Aritmatika</a:t>
            </a:r>
            <a:endParaRPr lang="en-US" sz="3200" dirty="0" smtClean="0"/>
          </a:p>
          <a:p>
            <a:r>
              <a:rPr lang="en-US" sz="3200" dirty="0" smtClean="0"/>
              <a:t>Operator </a:t>
            </a:r>
            <a:r>
              <a:rPr lang="en-US" sz="3200" dirty="0" err="1" smtClean="0"/>
              <a:t>Pemberi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endParaRPr lang="en-US" sz="3200" dirty="0" smtClean="0"/>
          </a:p>
          <a:p>
            <a:r>
              <a:rPr lang="en-US" sz="3200" dirty="0" smtClean="0"/>
              <a:t>Operator </a:t>
            </a:r>
            <a:r>
              <a:rPr lang="en-US" sz="3200" dirty="0" err="1" smtClean="0"/>
              <a:t>Pembanding</a:t>
            </a:r>
            <a:endParaRPr lang="en-US" sz="3200" dirty="0" smtClean="0"/>
          </a:p>
          <a:p>
            <a:r>
              <a:rPr lang="en-US" sz="3200" dirty="0" smtClean="0"/>
              <a:t>Operator </a:t>
            </a:r>
            <a:r>
              <a:rPr lang="en-US" sz="3200" dirty="0" err="1" smtClean="0"/>
              <a:t>Logika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90426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 </a:t>
            </a:r>
            <a:r>
              <a:rPr lang="en-US" dirty="0" err="1" smtClean="0"/>
              <a:t>Aritmatika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2099325"/>
              </p:ext>
            </p:extLst>
          </p:nvPr>
        </p:nvGraphicFramePr>
        <p:xfrm>
          <a:off x="914400" y="2095500"/>
          <a:ext cx="10353675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9418">
                  <a:extLst>
                    <a:ext uri="{9D8B030D-6E8A-4147-A177-3AD203B41FA5}">
                      <a16:colId xmlns:a16="http://schemas.microsoft.com/office/drawing/2014/main" val="3028886413"/>
                    </a:ext>
                  </a:extLst>
                </a:gridCol>
                <a:gridCol w="3325091">
                  <a:extLst>
                    <a:ext uri="{9D8B030D-6E8A-4147-A177-3AD203B41FA5}">
                      <a16:colId xmlns:a16="http://schemas.microsoft.com/office/drawing/2014/main" val="1391917511"/>
                    </a:ext>
                  </a:extLst>
                </a:gridCol>
                <a:gridCol w="5449166">
                  <a:extLst>
                    <a:ext uri="{9D8B030D-6E8A-4147-A177-3AD203B41FA5}">
                      <a16:colId xmlns:a16="http://schemas.microsoft.com/office/drawing/2014/main" val="21411420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Operator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Nama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 err="1" smtClean="0"/>
                        <a:t>Keterangan</a:t>
                      </a:r>
                      <a:endParaRPr lang="en-US" sz="2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1270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/>
                        <a:t>+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 err="1" smtClean="0"/>
                        <a:t>Penjumlahan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 err="1" smtClean="0"/>
                        <a:t>Memjumlahkan</a:t>
                      </a:r>
                      <a:r>
                        <a:rPr lang="en-US" sz="2300" dirty="0" smtClean="0"/>
                        <a:t> </a:t>
                      </a:r>
                      <a:r>
                        <a:rPr lang="en-US" sz="2300" dirty="0" err="1" smtClean="0"/>
                        <a:t>bilangan</a:t>
                      </a:r>
                      <a:endParaRPr lang="en-US" sz="2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8388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/>
                        <a:t>-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 err="1" smtClean="0"/>
                        <a:t>Pengurangan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 err="1" smtClean="0"/>
                        <a:t>Mengurangkan</a:t>
                      </a:r>
                      <a:r>
                        <a:rPr lang="en-US" sz="2300" baseline="0" dirty="0" smtClean="0"/>
                        <a:t> </a:t>
                      </a:r>
                      <a:r>
                        <a:rPr lang="en-US" sz="2300" baseline="0" dirty="0" err="1" smtClean="0"/>
                        <a:t>bilangan</a:t>
                      </a:r>
                      <a:endParaRPr lang="en-US" sz="2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307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/>
                        <a:t>*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 err="1" smtClean="0"/>
                        <a:t>Perkalian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 err="1" smtClean="0"/>
                        <a:t>Mengalikan</a:t>
                      </a:r>
                      <a:r>
                        <a:rPr lang="en-US" sz="2300" dirty="0" smtClean="0"/>
                        <a:t> </a:t>
                      </a:r>
                      <a:r>
                        <a:rPr lang="en-US" sz="2300" dirty="0" err="1" smtClean="0"/>
                        <a:t>bilangan</a:t>
                      </a:r>
                      <a:endParaRPr lang="en-US" sz="2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1168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/>
                        <a:t>/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 err="1" smtClean="0"/>
                        <a:t>Pembagian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 err="1" smtClean="0"/>
                        <a:t>Membagi</a:t>
                      </a:r>
                      <a:r>
                        <a:rPr lang="en-US" sz="2300" baseline="0" dirty="0" smtClean="0"/>
                        <a:t> </a:t>
                      </a:r>
                      <a:r>
                        <a:rPr lang="en-US" sz="2300" baseline="0" dirty="0" err="1" smtClean="0"/>
                        <a:t>bilangan</a:t>
                      </a:r>
                      <a:endParaRPr lang="en-US" sz="2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449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/>
                        <a:t>%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 err="1" smtClean="0"/>
                        <a:t>Sisa</a:t>
                      </a:r>
                      <a:r>
                        <a:rPr lang="en-US" sz="2300" dirty="0" smtClean="0"/>
                        <a:t> </a:t>
                      </a:r>
                      <a:r>
                        <a:rPr lang="en-US" sz="2300" dirty="0" err="1" smtClean="0"/>
                        <a:t>Bagi</a:t>
                      </a:r>
                      <a:r>
                        <a:rPr lang="en-US" sz="2300" dirty="0" smtClean="0"/>
                        <a:t> </a:t>
                      </a:r>
                      <a:r>
                        <a:rPr lang="en-US" sz="2300" dirty="0" err="1" smtClean="0"/>
                        <a:t>atau</a:t>
                      </a:r>
                      <a:r>
                        <a:rPr lang="en-US" sz="2300" baseline="0" dirty="0" smtClean="0"/>
                        <a:t> Modulo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 err="1" smtClean="0"/>
                        <a:t>Sisa</a:t>
                      </a:r>
                      <a:r>
                        <a:rPr lang="en-US" sz="2300" dirty="0" smtClean="0"/>
                        <a:t> </a:t>
                      </a:r>
                      <a:r>
                        <a:rPr lang="en-US" sz="2300" dirty="0" err="1" smtClean="0"/>
                        <a:t>dari</a:t>
                      </a:r>
                      <a:r>
                        <a:rPr lang="en-US" sz="2300" dirty="0" smtClean="0"/>
                        <a:t> </a:t>
                      </a:r>
                      <a:r>
                        <a:rPr lang="en-US" sz="2300" dirty="0" err="1" smtClean="0"/>
                        <a:t>hasil</a:t>
                      </a:r>
                      <a:r>
                        <a:rPr lang="en-US" sz="2300" dirty="0" smtClean="0"/>
                        <a:t> </a:t>
                      </a:r>
                      <a:r>
                        <a:rPr lang="en-US" sz="2300" dirty="0" err="1" smtClean="0"/>
                        <a:t>operasi</a:t>
                      </a:r>
                      <a:r>
                        <a:rPr lang="en-US" sz="2300" baseline="0" dirty="0" smtClean="0"/>
                        <a:t> </a:t>
                      </a:r>
                      <a:r>
                        <a:rPr lang="en-US" sz="2300" baseline="0" dirty="0" err="1" smtClean="0"/>
                        <a:t>pembagian</a:t>
                      </a:r>
                      <a:endParaRPr lang="en-US" sz="2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654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/>
                        <a:t>++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i="1" dirty="0" smtClean="0"/>
                        <a:t>Increment</a:t>
                      </a:r>
                      <a:endParaRPr lang="en-US" sz="23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 err="1" smtClean="0"/>
                        <a:t>Menjumlahkan</a:t>
                      </a:r>
                      <a:r>
                        <a:rPr lang="en-US" sz="2300" baseline="0" dirty="0" smtClean="0"/>
                        <a:t> </a:t>
                      </a:r>
                      <a:r>
                        <a:rPr lang="en-US" sz="2300" baseline="0" dirty="0" err="1" smtClean="0"/>
                        <a:t>bilangan</a:t>
                      </a:r>
                      <a:r>
                        <a:rPr lang="en-US" sz="2300" baseline="0" dirty="0" smtClean="0"/>
                        <a:t> </a:t>
                      </a:r>
                      <a:r>
                        <a:rPr lang="en-US" sz="2300" baseline="0" dirty="0" err="1" smtClean="0"/>
                        <a:t>dengan</a:t>
                      </a:r>
                      <a:r>
                        <a:rPr lang="en-US" sz="2300" baseline="0" dirty="0" smtClean="0"/>
                        <a:t> 1</a:t>
                      </a:r>
                      <a:endParaRPr lang="en-US" sz="2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41370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/>
                        <a:t>--</a:t>
                      </a:r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i="1" dirty="0" smtClean="0"/>
                        <a:t>Decrement</a:t>
                      </a:r>
                      <a:endParaRPr lang="en-US" sz="23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 err="1" smtClean="0"/>
                        <a:t>Mengurangkan</a:t>
                      </a:r>
                      <a:r>
                        <a:rPr lang="en-US" sz="2300" dirty="0" smtClean="0"/>
                        <a:t> </a:t>
                      </a:r>
                      <a:r>
                        <a:rPr lang="en-US" sz="2300" dirty="0" err="1" smtClean="0"/>
                        <a:t>bilangan</a:t>
                      </a:r>
                      <a:r>
                        <a:rPr lang="en-US" sz="2300" baseline="0" dirty="0" smtClean="0"/>
                        <a:t> </a:t>
                      </a:r>
                      <a:r>
                        <a:rPr lang="en-US" sz="2300" baseline="0" dirty="0" err="1" smtClean="0"/>
                        <a:t>dengan</a:t>
                      </a:r>
                      <a:r>
                        <a:rPr lang="en-US" sz="2300" baseline="0" dirty="0" smtClean="0"/>
                        <a:t> 1</a:t>
                      </a:r>
                      <a:endParaRPr lang="en-US" sz="2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793119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8107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 </a:t>
            </a: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8426320"/>
              </p:ext>
            </p:extLst>
          </p:nvPr>
        </p:nvGraphicFramePr>
        <p:xfrm>
          <a:off x="914400" y="2095500"/>
          <a:ext cx="10353675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4036">
                  <a:extLst>
                    <a:ext uri="{9D8B030D-6E8A-4147-A177-3AD203B41FA5}">
                      <a16:colId xmlns:a16="http://schemas.microsoft.com/office/drawing/2014/main" val="1434026557"/>
                    </a:ext>
                  </a:extLst>
                </a:gridCol>
                <a:gridCol w="2161309">
                  <a:extLst>
                    <a:ext uri="{9D8B030D-6E8A-4147-A177-3AD203B41FA5}">
                      <a16:colId xmlns:a16="http://schemas.microsoft.com/office/drawing/2014/main" val="2649389210"/>
                    </a:ext>
                  </a:extLst>
                </a:gridCol>
                <a:gridCol w="5338330">
                  <a:extLst>
                    <a:ext uri="{9D8B030D-6E8A-4147-A177-3AD203B41FA5}">
                      <a16:colId xmlns:a16="http://schemas.microsoft.com/office/drawing/2014/main" val="6470834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OPERATOR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NAMA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KETERANGAN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2708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=</a:t>
                      </a:r>
                      <a:r>
                        <a:rPr lang="en-US" sz="2800" dirty="0" smtClean="0"/>
                        <a:t>      </a:t>
                      </a:r>
                      <a:r>
                        <a:rPr lang="en-US" sz="2800" dirty="0" err="1" smtClean="0"/>
                        <a:t>atau</a:t>
                      </a:r>
                      <a:r>
                        <a:rPr lang="en-US" sz="2800" dirty="0" smtClean="0"/>
                        <a:t>        </a:t>
                      </a:r>
                      <a:r>
                        <a:rPr lang="en-US" sz="2800" dirty="0" smtClean="0">
                          <a:sym typeface="Wingdings" panose="05000000000000000000" pitchFamily="2" charset="2"/>
                        </a:rPr>
                        <a:t>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i="1" dirty="0" smtClean="0"/>
                        <a:t>Assignment</a:t>
                      </a:r>
                      <a:endParaRPr lang="en-US" sz="2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Contoh</a:t>
                      </a:r>
                      <a:r>
                        <a:rPr lang="en-US" sz="2800" dirty="0" smtClean="0"/>
                        <a:t>: x</a:t>
                      </a:r>
                      <a:r>
                        <a:rPr lang="en-US" sz="2800" baseline="0" dirty="0" smtClean="0"/>
                        <a:t> = 10; </a:t>
                      </a:r>
                      <a:r>
                        <a:rPr lang="en-US" sz="2800" baseline="0" dirty="0" err="1" smtClean="0"/>
                        <a:t>atau</a:t>
                      </a:r>
                      <a:r>
                        <a:rPr lang="en-US" sz="2800" baseline="0" dirty="0" smtClean="0"/>
                        <a:t> x </a:t>
                      </a:r>
                      <a:r>
                        <a:rPr lang="en-US" sz="2800" baseline="0" dirty="0" smtClean="0">
                          <a:sym typeface="Wingdings" panose="05000000000000000000" pitchFamily="2" charset="2"/>
                        </a:rPr>
                        <a:t> 10; </a:t>
                      </a:r>
                      <a:r>
                        <a:rPr lang="en-US" sz="2800" baseline="0" dirty="0" err="1" smtClean="0">
                          <a:sym typeface="Wingdings" panose="05000000000000000000" pitchFamily="2" charset="2"/>
                        </a:rPr>
                        <a:t>artinya</a:t>
                      </a:r>
                      <a:r>
                        <a:rPr lang="en-US" sz="2800" baseline="0" dirty="0" smtClean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sz="2800" baseline="0" dirty="0" err="1" smtClean="0">
                          <a:sym typeface="Wingdings" panose="05000000000000000000" pitchFamily="2" charset="2"/>
                        </a:rPr>
                        <a:t>variabel</a:t>
                      </a:r>
                      <a:r>
                        <a:rPr lang="en-US" sz="2800" baseline="0" dirty="0" smtClean="0">
                          <a:sym typeface="Wingdings" panose="05000000000000000000" pitchFamily="2" charset="2"/>
                        </a:rPr>
                        <a:t> x </a:t>
                      </a:r>
                      <a:r>
                        <a:rPr lang="en-US" sz="2800" baseline="0" dirty="0" err="1" smtClean="0">
                          <a:sym typeface="Wingdings" panose="05000000000000000000" pitchFamily="2" charset="2"/>
                        </a:rPr>
                        <a:t>diberi</a:t>
                      </a:r>
                      <a:r>
                        <a:rPr lang="en-US" sz="2800" baseline="0" dirty="0" smtClean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sz="2800" baseline="0" dirty="0" err="1" smtClean="0">
                          <a:sym typeface="Wingdings" panose="05000000000000000000" pitchFamily="2" charset="2"/>
                        </a:rPr>
                        <a:t>dengan</a:t>
                      </a:r>
                      <a:r>
                        <a:rPr lang="en-US" sz="2800" baseline="0" dirty="0" smtClean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sz="2800" baseline="0" dirty="0" err="1" smtClean="0">
                          <a:sym typeface="Wingdings" panose="05000000000000000000" pitchFamily="2" charset="2"/>
                        </a:rPr>
                        <a:t>nilai</a:t>
                      </a:r>
                      <a:r>
                        <a:rPr lang="en-US" sz="2800" baseline="0" dirty="0" smtClean="0">
                          <a:sym typeface="Wingdings" panose="05000000000000000000" pitchFamily="2" charset="2"/>
                        </a:rPr>
                        <a:t> 10. </a:t>
                      </a:r>
                    </a:p>
                    <a:p>
                      <a:r>
                        <a:rPr lang="en-US" sz="2800" baseline="0" dirty="0" err="1" smtClean="0">
                          <a:sym typeface="Wingdings" panose="05000000000000000000" pitchFamily="2" charset="2"/>
                        </a:rPr>
                        <a:t>Jadi</a:t>
                      </a:r>
                      <a:r>
                        <a:rPr lang="en-US" sz="2800" baseline="0" dirty="0" smtClean="0">
                          <a:sym typeface="Wingdings" panose="05000000000000000000" pitchFamily="2" charset="2"/>
                        </a:rPr>
                        <a:t>, </a:t>
                      </a:r>
                      <a:r>
                        <a:rPr lang="en-US" sz="2800" baseline="0" dirty="0" err="1" smtClean="0">
                          <a:sym typeface="Wingdings" panose="05000000000000000000" pitchFamily="2" charset="2"/>
                        </a:rPr>
                        <a:t>nilai</a:t>
                      </a:r>
                      <a:r>
                        <a:rPr lang="en-US" sz="2800" baseline="0" dirty="0" smtClean="0">
                          <a:sym typeface="Wingdings" panose="05000000000000000000" pitchFamily="2" charset="2"/>
                        </a:rPr>
                        <a:t> 10 </a:t>
                      </a:r>
                      <a:r>
                        <a:rPr lang="en-US" sz="2800" baseline="0" dirty="0" err="1" smtClean="0">
                          <a:sym typeface="Wingdings" panose="05000000000000000000" pitchFamily="2" charset="2"/>
                        </a:rPr>
                        <a:t>dimasukkan</a:t>
                      </a:r>
                      <a:r>
                        <a:rPr lang="en-US" sz="2800" baseline="0" dirty="0" smtClean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sz="2800" baseline="0" dirty="0" err="1" smtClean="0">
                          <a:sym typeface="Wingdings" panose="05000000000000000000" pitchFamily="2" charset="2"/>
                        </a:rPr>
                        <a:t>ke</a:t>
                      </a:r>
                      <a:r>
                        <a:rPr lang="en-US" sz="2800" baseline="0" dirty="0" smtClean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sz="2800" baseline="0" dirty="0" err="1" smtClean="0">
                          <a:sym typeface="Wingdings" panose="05000000000000000000" pitchFamily="2" charset="2"/>
                        </a:rPr>
                        <a:t>dalam</a:t>
                      </a:r>
                      <a:r>
                        <a:rPr lang="en-US" sz="2800" baseline="0" dirty="0" smtClean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sz="2800" baseline="0" dirty="0" err="1" smtClean="0">
                          <a:sym typeface="Wingdings" panose="05000000000000000000" pitchFamily="2" charset="2"/>
                        </a:rPr>
                        <a:t>variabel</a:t>
                      </a:r>
                      <a:r>
                        <a:rPr lang="en-US" sz="2800" baseline="0" dirty="0" smtClean="0">
                          <a:sym typeface="Wingdings" panose="05000000000000000000" pitchFamily="2" charset="2"/>
                        </a:rPr>
                        <a:t> x.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045670"/>
                  </a:ext>
                </a:extLst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369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 PEMBANDING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3702427"/>
              </p:ext>
            </p:extLst>
          </p:nvPr>
        </p:nvGraphicFramePr>
        <p:xfrm>
          <a:off x="914400" y="2095500"/>
          <a:ext cx="10353675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1225">
                  <a:extLst>
                    <a:ext uri="{9D8B030D-6E8A-4147-A177-3AD203B41FA5}">
                      <a16:colId xmlns:a16="http://schemas.microsoft.com/office/drawing/2014/main" val="2326339434"/>
                    </a:ext>
                  </a:extLst>
                </a:gridCol>
                <a:gridCol w="4141066">
                  <a:extLst>
                    <a:ext uri="{9D8B030D-6E8A-4147-A177-3AD203B41FA5}">
                      <a16:colId xmlns:a16="http://schemas.microsoft.com/office/drawing/2014/main" val="3359364927"/>
                    </a:ext>
                  </a:extLst>
                </a:gridCol>
                <a:gridCol w="2761384">
                  <a:extLst>
                    <a:ext uri="{9D8B030D-6E8A-4147-A177-3AD203B41FA5}">
                      <a16:colId xmlns:a16="http://schemas.microsoft.com/office/drawing/2014/main" val="35795098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OPERATOR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NAMA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Keterangan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397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==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Sama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dengan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6787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!=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Tidak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sama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dengan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969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&gt;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Lebih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besar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100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&lt;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Lebih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kecil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609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&gt;=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Lebih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besar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sama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dengan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1609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&lt;=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Lebih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kecil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sama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dengan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6846891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212810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 </a:t>
            </a:r>
            <a:r>
              <a:rPr lang="en-US" dirty="0" err="1" smtClean="0"/>
              <a:t>logika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3652785"/>
              </p:ext>
            </p:extLst>
          </p:nvPr>
        </p:nvGraphicFramePr>
        <p:xfrm>
          <a:off x="913795" y="1815638"/>
          <a:ext cx="10353675" cy="4252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5673">
                  <a:extLst>
                    <a:ext uri="{9D8B030D-6E8A-4147-A177-3AD203B41FA5}">
                      <a16:colId xmlns:a16="http://schemas.microsoft.com/office/drawing/2014/main" val="2319384350"/>
                    </a:ext>
                  </a:extLst>
                </a:gridCol>
                <a:gridCol w="2147454">
                  <a:extLst>
                    <a:ext uri="{9D8B030D-6E8A-4147-A177-3AD203B41FA5}">
                      <a16:colId xmlns:a16="http://schemas.microsoft.com/office/drawing/2014/main" val="1726949046"/>
                    </a:ext>
                  </a:extLst>
                </a:gridCol>
                <a:gridCol w="6460548">
                  <a:extLst>
                    <a:ext uri="{9D8B030D-6E8A-4147-A177-3AD203B41FA5}">
                      <a16:colId xmlns:a16="http://schemas.microsoft.com/office/drawing/2014/main" val="1839231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OPERATOR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KETERANGAN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0268091"/>
                  </a:ext>
                </a:extLst>
              </a:tr>
              <a:tr h="955733">
                <a:tc>
                  <a:txBody>
                    <a:bodyPr/>
                    <a:lstStyle/>
                    <a:p>
                      <a:pPr algn="ctr"/>
                      <a:endParaRPr lang="en-US" sz="2400" i="0" dirty="0" smtClean="0"/>
                    </a:p>
                    <a:p>
                      <a:pPr algn="ctr"/>
                      <a:r>
                        <a:rPr lang="en-US" sz="2400" i="0" dirty="0" smtClean="0"/>
                        <a:t>!</a:t>
                      </a:r>
                      <a:endParaRPr lang="en-US" sz="24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 smtClean="0"/>
                    </a:p>
                    <a:p>
                      <a:r>
                        <a:rPr lang="en-US" sz="2400" dirty="0" smtClean="0"/>
                        <a:t>NOT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 smtClean="0"/>
                    </a:p>
                    <a:p>
                      <a:r>
                        <a:rPr lang="en-US" sz="2400" dirty="0" err="1" smtClean="0"/>
                        <a:t>Membalik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nilai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logika</a:t>
                      </a:r>
                      <a:r>
                        <a:rPr lang="en-US" sz="2400" baseline="0" dirty="0" smtClean="0"/>
                        <a:t>.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300359"/>
                  </a:ext>
                </a:extLst>
              </a:tr>
              <a:tr h="1274618">
                <a:tc>
                  <a:txBody>
                    <a:bodyPr/>
                    <a:lstStyle/>
                    <a:p>
                      <a:pPr algn="ctr"/>
                      <a:endParaRPr lang="en-US" sz="2400" i="0" dirty="0" smtClean="0"/>
                    </a:p>
                    <a:p>
                      <a:pPr algn="ctr"/>
                      <a:r>
                        <a:rPr lang="en-US" sz="2400" i="0" dirty="0" smtClean="0"/>
                        <a:t>||</a:t>
                      </a:r>
                      <a:endParaRPr lang="en-US" sz="24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 smtClean="0"/>
                    </a:p>
                    <a:p>
                      <a:r>
                        <a:rPr lang="en-US" sz="2400" dirty="0" smtClean="0"/>
                        <a:t>OR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 smtClean="0"/>
                    </a:p>
                    <a:p>
                      <a:r>
                        <a:rPr lang="en-US" sz="2400" dirty="0" err="1" smtClean="0"/>
                        <a:t>Bernilai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i="1" baseline="0" dirty="0" smtClean="0"/>
                        <a:t>true</a:t>
                      </a:r>
                      <a:r>
                        <a:rPr lang="en-US" sz="2400" baseline="0" dirty="0" smtClean="0"/>
                        <a:t> (</a:t>
                      </a:r>
                      <a:r>
                        <a:rPr lang="en-US" sz="2400" baseline="0" dirty="0" err="1" smtClean="0"/>
                        <a:t>benar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atau</a:t>
                      </a:r>
                      <a:r>
                        <a:rPr lang="en-US" sz="2400" baseline="0" dirty="0" smtClean="0"/>
                        <a:t> 1) </a:t>
                      </a:r>
                      <a:r>
                        <a:rPr lang="en-US" sz="2400" baseline="0" dirty="0" err="1" smtClean="0"/>
                        <a:t>jika</a:t>
                      </a:r>
                      <a:r>
                        <a:rPr lang="en-US" sz="2400" baseline="0" dirty="0" smtClean="0"/>
                        <a:t> minimal </a:t>
                      </a:r>
                      <a:r>
                        <a:rPr lang="en-US" sz="2400" baseline="0" dirty="0" err="1" smtClean="0"/>
                        <a:t>ada</a:t>
                      </a:r>
                      <a:r>
                        <a:rPr lang="en-US" sz="2400" baseline="0" dirty="0" smtClean="0"/>
                        <a:t> 1 </a:t>
                      </a:r>
                      <a:r>
                        <a:rPr lang="en-US" sz="2400" baseline="0" dirty="0" err="1" smtClean="0"/>
                        <a:t>pernyataan</a:t>
                      </a:r>
                      <a:r>
                        <a:rPr lang="en-US" sz="2400" baseline="0" dirty="0" smtClean="0"/>
                        <a:t> yang </a:t>
                      </a:r>
                      <a:r>
                        <a:rPr lang="en-US" sz="2400" baseline="0" dirty="0" err="1" smtClean="0"/>
                        <a:t>dibandingkan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bernilai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i="1" baseline="0" dirty="0" smtClean="0"/>
                        <a:t>true </a:t>
                      </a:r>
                      <a:r>
                        <a:rPr lang="en-US" sz="2400" i="0" baseline="0" dirty="0" smtClean="0"/>
                        <a:t>(</a:t>
                      </a:r>
                      <a:r>
                        <a:rPr lang="en-US" sz="2400" i="0" baseline="0" dirty="0" err="1" smtClean="0"/>
                        <a:t>benar</a:t>
                      </a:r>
                      <a:r>
                        <a:rPr lang="en-US" sz="2400" i="0" baseline="0" dirty="0" smtClean="0"/>
                        <a:t> </a:t>
                      </a:r>
                      <a:r>
                        <a:rPr lang="en-US" sz="2400" i="0" baseline="0" dirty="0" err="1" smtClean="0"/>
                        <a:t>atau</a:t>
                      </a:r>
                      <a:r>
                        <a:rPr lang="en-US" sz="2400" i="0" baseline="0" dirty="0" smtClean="0"/>
                        <a:t> 1)</a:t>
                      </a:r>
                      <a:r>
                        <a:rPr lang="en-US" sz="2400" baseline="0" dirty="0" smtClean="0"/>
                        <a:t>.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8884474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endParaRPr lang="en-US" sz="2400" i="0" dirty="0" smtClean="0"/>
                    </a:p>
                    <a:p>
                      <a:pPr algn="ctr"/>
                      <a:r>
                        <a:rPr lang="en-US" sz="2400" i="0" dirty="0" smtClean="0"/>
                        <a:t>&amp;&amp;</a:t>
                      </a:r>
                      <a:endParaRPr lang="en-US" sz="24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 smtClean="0"/>
                    </a:p>
                    <a:p>
                      <a:r>
                        <a:rPr lang="en-US" sz="2400" smtClean="0"/>
                        <a:t>AND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 smtClean="0"/>
                    </a:p>
                    <a:p>
                      <a:r>
                        <a:rPr lang="en-US" sz="2400" dirty="0" err="1" smtClean="0"/>
                        <a:t>Bernilai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i="1" baseline="0" dirty="0" smtClean="0"/>
                        <a:t>true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jika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dan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hanya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jika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semua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pernyataan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bernilai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i="1" baseline="0" dirty="0" smtClean="0"/>
                        <a:t>true.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1985298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3708" y="6024274"/>
            <a:ext cx="6672865" cy="365125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https://youtube.com/c/EkoZulkaryantoTV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252375"/>
      </p:ext>
    </p:extLst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232</TotalTime>
  <Words>686</Words>
  <Application>Microsoft Office PowerPoint</Application>
  <PresentationFormat>Widescreen</PresentationFormat>
  <Paragraphs>218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Bookman Old Style</vt:lpstr>
      <vt:lpstr>Calibri</vt:lpstr>
      <vt:lpstr>Courier New</vt:lpstr>
      <vt:lpstr>Rockwell</vt:lpstr>
      <vt:lpstr>Wingdings</vt:lpstr>
      <vt:lpstr>Damask</vt:lpstr>
      <vt:lpstr>tipe data, variabel, konstanta, operator, &amp; ekspresi </vt:lpstr>
      <vt:lpstr>KOMPETENSI DASAR</vt:lpstr>
      <vt:lpstr>Materi pokok</vt:lpstr>
      <vt:lpstr>Pengertian operator</vt:lpstr>
      <vt:lpstr>operator</vt:lpstr>
      <vt:lpstr>Operator Aritmatika</vt:lpstr>
      <vt:lpstr>Operator pemberi nilai</vt:lpstr>
      <vt:lpstr>OPERATOR PEMBANDING</vt:lpstr>
      <vt:lpstr>Operator logika</vt:lpstr>
      <vt:lpstr>Tabel logika</vt:lpstr>
      <vt:lpstr>ekspresi</vt:lpstr>
      <vt:lpstr>Contoh Ekspresi</vt:lpstr>
      <vt:lpstr>Contoh ekspresi pada operator aritmatika &amp; pemberi nilai</vt:lpstr>
      <vt:lpstr>Contoh 1 (Bahasa c)</vt:lpstr>
      <vt:lpstr>Contoh ekspresi pada operator pembading</vt:lpstr>
      <vt:lpstr>Contoh 2 (Bahasa c)</vt:lpstr>
      <vt:lpstr>Contoh ekspresi pada operator logika</vt:lpstr>
      <vt:lpstr>Contoh 3 (Bahasa c)</vt:lpstr>
      <vt:lpstr>TUGAS MANDIRI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Operator dan Ekspresi</dc:title>
  <dc:creator>User</dc:creator>
  <cp:lastModifiedBy>User</cp:lastModifiedBy>
  <cp:revision>25</cp:revision>
  <dcterms:created xsi:type="dcterms:W3CDTF">2020-11-01T08:54:09Z</dcterms:created>
  <dcterms:modified xsi:type="dcterms:W3CDTF">2020-11-01T14:05:11Z</dcterms:modified>
</cp:coreProperties>
</file>