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5" r:id="rId29"/>
    <p:sldId id="286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6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lms.smktrisukses.sch.id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be.com/c/EkoZulkaryantoTV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be.com/c/EkoZulkaryantoTV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be.com/c/EkoZulkaryantoTV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be.com/c/EkoZulkaryantoTV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sights.stackoverflow.com/survey/2020#technology-programming-scripting-and-markup-languages-professional-developer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467271"/>
            <a:ext cx="9001462" cy="1757315"/>
          </a:xfrm>
        </p:spPr>
        <p:txBody>
          <a:bodyPr>
            <a:normAutofit/>
          </a:bodyPr>
          <a:lstStyle/>
          <a:p>
            <a:r>
              <a:rPr lang="en-ID" sz="5400" dirty="0" err="1" smtClean="0"/>
              <a:t>Pemrograman</a:t>
            </a:r>
            <a:r>
              <a:rPr lang="en-ID" sz="5400" dirty="0" smtClean="0"/>
              <a:t> </a:t>
            </a:r>
            <a:r>
              <a:rPr lang="en-ID" sz="5400" dirty="0" err="1" smtClean="0"/>
              <a:t>dasar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7847" y="3278874"/>
            <a:ext cx="9001462" cy="1655762"/>
          </a:xfrm>
        </p:spPr>
        <p:txBody>
          <a:bodyPr>
            <a:noAutofit/>
          </a:bodyPr>
          <a:lstStyle/>
          <a:p>
            <a:r>
              <a:rPr lang="en-ID" sz="2800" dirty="0" err="1" smtClean="0"/>
              <a:t>Oleh</a:t>
            </a:r>
            <a:r>
              <a:rPr lang="en-ID" sz="2800" dirty="0" smtClean="0"/>
              <a:t>: </a:t>
            </a:r>
            <a:r>
              <a:rPr lang="en-ID" sz="2800" dirty="0" err="1" smtClean="0"/>
              <a:t>Eko</a:t>
            </a:r>
            <a:r>
              <a:rPr lang="en-ID" sz="2800" dirty="0" smtClean="0"/>
              <a:t> </a:t>
            </a:r>
            <a:r>
              <a:rPr lang="en-ID" sz="2800" dirty="0" err="1" smtClean="0"/>
              <a:t>Zulkaryanto</a:t>
            </a:r>
            <a:r>
              <a:rPr lang="en-ID" sz="2800" dirty="0" smtClean="0"/>
              <a:t>, </a:t>
            </a:r>
            <a:r>
              <a:rPr lang="en-ID" sz="2800" dirty="0" err="1" smtClean="0"/>
              <a:t>S.Komp</a:t>
            </a:r>
            <a:r>
              <a:rPr lang="en-ID" sz="2800" dirty="0" smtClean="0"/>
              <a:t>, MCTS</a:t>
            </a:r>
          </a:p>
          <a:p>
            <a:r>
              <a:rPr lang="en-ID" sz="2800" dirty="0" smtClean="0"/>
              <a:t>KELAS X MULTIMEDIA </a:t>
            </a:r>
          </a:p>
          <a:p>
            <a:r>
              <a:rPr lang="en-ID" sz="2800" dirty="0" smtClean="0"/>
              <a:t>SMK TRI SUKSES NATAR LAMPUNG SELATAN</a:t>
            </a:r>
          </a:p>
          <a:p>
            <a:endParaRPr lang="en-ID" sz="2800" dirty="0"/>
          </a:p>
          <a:p>
            <a:r>
              <a:rPr lang="en-ID" sz="2800" dirty="0" smtClean="0">
                <a:hlinkClick r:id="rId2"/>
              </a:rPr>
              <a:t>https://lms.smktrisukses.sch.id</a:t>
            </a:r>
            <a:r>
              <a:rPr lang="en-ID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0257104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/>
          <a:lstStyle/>
          <a:p>
            <a:r>
              <a:rPr lang="en-ID" dirty="0" smtClean="0"/>
              <a:t>OPERATOR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326321"/>
            <a:ext cx="10353762" cy="5388378"/>
          </a:xfrm>
        </p:spPr>
        <p:txBody>
          <a:bodyPr>
            <a:normAutofit/>
          </a:bodyPr>
          <a:lstStyle/>
          <a:p>
            <a:r>
              <a:rPr lang="en-ID" sz="4000" dirty="0" smtClean="0"/>
              <a:t>Operator </a:t>
            </a:r>
            <a:r>
              <a:rPr lang="en-ID" sz="4000" dirty="0" err="1" smtClean="0"/>
              <a:t>Aritmatika</a:t>
            </a:r>
            <a:endParaRPr lang="en-ID" sz="4000" dirty="0" smtClean="0"/>
          </a:p>
          <a:p>
            <a:r>
              <a:rPr lang="en-ID" sz="4000" dirty="0" smtClean="0"/>
              <a:t>Operator </a:t>
            </a:r>
            <a:r>
              <a:rPr lang="en-ID" sz="4000" dirty="0" err="1" smtClean="0"/>
              <a:t>Pemberi</a:t>
            </a:r>
            <a:r>
              <a:rPr lang="en-ID" sz="4000" dirty="0" smtClean="0"/>
              <a:t> </a:t>
            </a:r>
            <a:r>
              <a:rPr lang="en-ID" sz="4000" dirty="0" err="1" smtClean="0"/>
              <a:t>Nilai</a:t>
            </a:r>
            <a:endParaRPr lang="en-ID" sz="4000" dirty="0" smtClean="0"/>
          </a:p>
          <a:p>
            <a:r>
              <a:rPr lang="en-ID" sz="4000" dirty="0" smtClean="0"/>
              <a:t>Operator </a:t>
            </a:r>
            <a:r>
              <a:rPr lang="en-ID" sz="4000" dirty="0" err="1" smtClean="0"/>
              <a:t>Pembanding</a:t>
            </a:r>
            <a:endParaRPr lang="en-ID" sz="4000" dirty="0" smtClean="0"/>
          </a:p>
          <a:p>
            <a:r>
              <a:rPr lang="en-ID" sz="4000" dirty="0" smtClean="0"/>
              <a:t>Operator </a:t>
            </a:r>
            <a:r>
              <a:rPr lang="en-ID" sz="4000" dirty="0" err="1" smtClean="0"/>
              <a:t>Logika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1649406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OPERATOR ARITMATIKA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6345" y="2095500"/>
            <a:ext cx="1032978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0972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 </a:t>
            </a:r>
            <a:r>
              <a:rPr lang="en-US" dirty="0" err="1" smtClean="0"/>
              <a:t>pemberi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914400" y="2095500"/>
          <a:ext cx="10353675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4036">
                  <a:extLst>
                    <a:ext uri="{9D8B030D-6E8A-4147-A177-3AD203B41FA5}">
                      <a16:colId xmlns:a16="http://schemas.microsoft.com/office/drawing/2014/main" val="1434026557"/>
                    </a:ext>
                  </a:extLst>
                </a:gridCol>
                <a:gridCol w="2161309">
                  <a:extLst>
                    <a:ext uri="{9D8B030D-6E8A-4147-A177-3AD203B41FA5}">
                      <a16:colId xmlns:a16="http://schemas.microsoft.com/office/drawing/2014/main" val="2649389210"/>
                    </a:ext>
                  </a:extLst>
                </a:gridCol>
                <a:gridCol w="5338330">
                  <a:extLst>
                    <a:ext uri="{9D8B030D-6E8A-4147-A177-3AD203B41FA5}">
                      <a16:colId xmlns:a16="http://schemas.microsoft.com/office/drawing/2014/main" val="6470834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OPERATOR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NAMA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KETERANGAN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708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=</a:t>
                      </a:r>
                      <a:r>
                        <a:rPr lang="en-US" sz="2800" dirty="0" smtClean="0"/>
                        <a:t>      </a:t>
                      </a:r>
                      <a:r>
                        <a:rPr lang="en-US" sz="2800" dirty="0" err="1" smtClean="0"/>
                        <a:t>atau</a:t>
                      </a:r>
                      <a:r>
                        <a:rPr lang="en-US" sz="2800" dirty="0" smtClean="0"/>
                        <a:t>        </a:t>
                      </a:r>
                      <a:r>
                        <a:rPr lang="en-US" sz="2800" dirty="0" smtClean="0">
                          <a:sym typeface="Wingdings" panose="05000000000000000000" pitchFamily="2" charset="2"/>
                        </a:rPr>
                        <a:t>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i="1" dirty="0" smtClean="0"/>
                        <a:t>Assignment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Contoh</a:t>
                      </a:r>
                      <a:r>
                        <a:rPr lang="en-US" sz="2800" dirty="0" smtClean="0"/>
                        <a:t>: x</a:t>
                      </a:r>
                      <a:r>
                        <a:rPr lang="en-US" sz="2800" baseline="0" dirty="0" smtClean="0"/>
                        <a:t> = 10; </a:t>
                      </a:r>
                      <a:r>
                        <a:rPr lang="en-US" sz="2800" baseline="0" dirty="0" err="1" smtClean="0"/>
                        <a:t>atau</a:t>
                      </a:r>
                      <a:r>
                        <a:rPr lang="en-US" sz="2800" baseline="0" dirty="0" smtClean="0"/>
                        <a:t> x </a:t>
                      </a:r>
                      <a:r>
                        <a:rPr lang="en-US" sz="2800" baseline="0" dirty="0" smtClean="0">
                          <a:sym typeface="Wingdings" panose="05000000000000000000" pitchFamily="2" charset="2"/>
                        </a:rPr>
                        <a:t> 10; </a:t>
                      </a:r>
                      <a:r>
                        <a:rPr lang="en-US" sz="2800" baseline="0" dirty="0" err="1" smtClean="0">
                          <a:sym typeface="Wingdings" panose="05000000000000000000" pitchFamily="2" charset="2"/>
                        </a:rPr>
                        <a:t>artinya</a:t>
                      </a:r>
                      <a:r>
                        <a:rPr lang="en-US" sz="2800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800" baseline="0" dirty="0" err="1" smtClean="0">
                          <a:sym typeface="Wingdings" panose="05000000000000000000" pitchFamily="2" charset="2"/>
                        </a:rPr>
                        <a:t>variabel</a:t>
                      </a:r>
                      <a:r>
                        <a:rPr lang="en-US" sz="2800" baseline="0" dirty="0" smtClean="0">
                          <a:sym typeface="Wingdings" panose="05000000000000000000" pitchFamily="2" charset="2"/>
                        </a:rPr>
                        <a:t> x </a:t>
                      </a:r>
                      <a:r>
                        <a:rPr lang="en-US" sz="2800" baseline="0" dirty="0" err="1" smtClean="0">
                          <a:sym typeface="Wingdings" panose="05000000000000000000" pitchFamily="2" charset="2"/>
                        </a:rPr>
                        <a:t>diberi</a:t>
                      </a:r>
                      <a:r>
                        <a:rPr lang="en-US" sz="2800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800" baseline="0" dirty="0" err="1" smtClean="0">
                          <a:sym typeface="Wingdings" panose="05000000000000000000" pitchFamily="2" charset="2"/>
                        </a:rPr>
                        <a:t>dengan</a:t>
                      </a:r>
                      <a:r>
                        <a:rPr lang="en-US" sz="2800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800" baseline="0" dirty="0" err="1" smtClean="0">
                          <a:sym typeface="Wingdings" panose="05000000000000000000" pitchFamily="2" charset="2"/>
                        </a:rPr>
                        <a:t>nilai</a:t>
                      </a:r>
                      <a:r>
                        <a:rPr lang="en-US" sz="2800" baseline="0" dirty="0" smtClean="0">
                          <a:sym typeface="Wingdings" panose="05000000000000000000" pitchFamily="2" charset="2"/>
                        </a:rPr>
                        <a:t> 10. </a:t>
                      </a:r>
                    </a:p>
                    <a:p>
                      <a:r>
                        <a:rPr lang="en-US" sz="2800" baseline="0" dirty="0" err="1" smtClean="0">
                          <a:sym typeface="Wingdings" panose="05000000000000000000" pitchFamily="2" charset="2"/>
                        </a:rPr>
                        <a:t>Jadi</a:t>
                      </a:r>
                      <a:r>
                        <a:rPr lang="en-US" sz="2800" baseline="0" dirty="0" smtClean="0"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en-US" sz="2800" baseline="0" dirty="0" err="1" smtClean="0">
                          <a:sym typeface="Wingdings" panose="05000000000000000000" pitchFamily="2" charset="2"/>
                        </a:rPr>
                        <a:t>nilai</a:t>
                      </a:r>
                      <a:r>
                        <a:rPr lang="en-US" sz="2800" baseline="0" dirty="0" smtClean="0">
                          <a:sym typeface="Wingdings" panose="05000000000000000000" pitchFamily="2" charset="2"/>
                        </a:rPr>
                        <a:t> 10 </a:t>
                      </a:r>
                      <a:r>
                        <a:rPr lang="en-US" sz="2800" baseline="0" dirty="0" err="1" smtClean="0">
                          <a:sym typeface="Wingdings" panose="05000000000000000000" pitchFamily="2" charset="2"/>
                        </a:rPr>
                        <a:t>dimasukkan</a:t>
                      </a:r>
                      <a:r>
                        <a:rPr lang="en-US" sz="2800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800" baseline="0" dirty="0" err="1" smtClean="0">
                          <a:sym typeface="Wingdings" panose="05000000000000000000" pitchFamily="2" charset="2"/>
                        </a:rPr>
                        <a:t>ke</a:t>
                      </a:r>
                      <a:r>
                        <a:rPr lang="en-US" sz="2800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800" baseline="0" dirty="0" err="1" smtClean="0">
                          <a:sym typeface="Wingdings" panose="05000000000000000000" pitchFamily="2" charset="2"/>
                        </a:rPr>
                        <a:t>dalam</a:t>
                      </a:r>
                      <a:r>
                        <a:rPr lang="en-US" sz="2800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800" baseline="0" dirty="0" err="1" smtClean="0">
                          <a:sym typeface="Wingdings" panose="05000000000000000000" pitchFamily="2" charset="2"/>
                        </a:rPr>
                        <a:t>variabel</a:t>
                      </a:r>
                      <a:r>
                        <a:rPr lang="en-US" sz="2800" baseline="0" dirty="0" smtClean="0">
                          <a:sym typeface="Wingdings" panose="05000000000000000000" pitchFamily="2" charset="2"/>
                        </a:rPr>
                        <a:t> x.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045670"/>
                  </a:ext>
                </a:extLst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https://youtube.com/c/EkoZulkaryantoTV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8489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 PEMBANDING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914400" y="2095500"/>
          <a:ext cx="1035367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1225">
                  <a:extLst>
                    <a:ext uri="{9D8B030D-6E8A-4147-A177-3AD203B41FA5}">
                      <a16:colId xmlns:a16="http://schemas.microsoft.com/office/drawing/2014/main" val="2326339434"/>
                    </a:ext>
                  </a:extLst>
                </a:gridCol>
                <a:gridCol w="4141066">
                  <a:extLst>
                    <a:ext uri="{9D8B030D-6E8A-4147-A177-3AD203B41FA5}">
                      <a16:colId xmlns:a16="http://schemas.microsoft.com/office/drawing/2014/main" val="3359364927"/>
                    </a:ext>
                  </a:extLst>
                </a:gridCol>
                <a:gridCol w="2761384">
                  <a:extLst>
                    <a:ext uri="{9D8B030D-6E8A-4147-A177-3AD203B41FA5}">
                      <a16:colId xmlns:a16="http://schemas.microsoft.com/office/drawing/2014/main" val="35795098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OPERATOR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NAMA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Keterangan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397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==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Sama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dengan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678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!=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Tidak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sama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dengan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969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&gt;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Lebih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besar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100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&lt;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Lebih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kecil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4609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&gt;=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Lebih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besar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sama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dengan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609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&lt;=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Lebih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kecil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sama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dengan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846891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https://youtube.com/c/EkoZulkaryantoTV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440191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 </a:t>
            </a:r>
            <a:r>
              <a:rPr lang="en-US" dirty="0" err="1" smtClean="0"/>
              <a:t>logika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/>
          </p:nvPr>
        </p:nvGraphicFramePr>
        <p:xfrm>
          <a:off x="913795" y="1815638"/>
          <a:ext cx="10353675" cy="4252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val="2319384350"/>
                    </a:ext>
                  </a:extLst>
                </a:gridCol>
                <a:gridCol w="2147454">
                  <a:extLst>
                    <a:ext uri="{9D8B030D-6E8A-4147-A177-3AD203B41FA5}">
                      <a16:colId xmlns:a16="http://schemas.microsoft.com/office/drawing/2014/main" val="1726949046"/>
                    </a:ext>
                  </a:extLst>
                </a:gridCol>
                <a:gridCol w="6460548">
                  <a:extLst>
                    <a:ext uri="{9D8B030D-6E8A-4147-A177-3AD203B41FA5}">
                      <a16:colId xmlns:a16="http://schemas.microsoft.com/office/drawing/2014/main" val="1839231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OPERATOR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KETERANGAN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268091"/>
                  </a:ext>
                </a:extLst>
              </a:tr>
              <a:tr h="955733">
                <a:tc>
                  <a:txBody>
                    <a:bodyPr/>
                    <a:lstStyle/>
                    <a:p>
                      <a:pPr algn="ctr"/>
                      <a:endParaRPr lang="en-US" sz="2400" i="0" dirty="0" smtClean="0"/>
                    </a:p>
                    <a:p>
                      <a:pPr algn="ctr"/>
                      <a:r>
                        <a:rPr lang="en-US" sz="2400" i="0" dirty="0" smtClean="0"/>
                        <a:t>!</a:t>
                      </a:r>
                      <a:endParaRPr lang="en-US" sz="2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NOT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r>
                        <a:rPr lang="en-US" sz="2400" dirty="0" err="1" smtClean="0"/>
                        <a:t>Membalik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nilai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logika</a:t>
                      </a:r>
                      <a:r>
                        <a:rPr lang="en-US" sz="2400" baseline="0" dirty="0" smtClean="0"/>
                        <a:t>.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300359"/>
                  </a:ext>
                </a:extLst>
              </a:tr>
              <a:tr h="1274618">
                <a:tc>
                  <a:txBody>
                    <a:bodyPr/>
                    <a:lstStyle/>
                    <a:p>
                      <a:pPr algn="ctr"/>
                      <a:endParaRPr lang="en-US" sz="2400" i="0" dirty="0" smtClean="0"/>
                    </a:p>
                    <a:p>
                      <a:pPr algn="ctr"/>
                      <a:r>
                        <a:rPr lang="en-US" sz="2400" i="0" dirty="0" smtClean="0"/>
                        <a:t>||</a:t>
                      </a:r>
                      <a:endParaRPr lang="en-US" sz="2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r>
                        <a:rPr lang="en-US" sz="2400" dirty="0" err="1" smtClean="0"/>
                        <a:t>Bernilai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i="1" baseline="0" dirty="0" smtClean="0"/>
                        <a:t>true</a:t>
                      </a:r>
                      <a:r>
                        <a:rPr lang="en-US" sz="2400" baseline="0" dirty="0" smtClean="0"/>
                        <a:t> (</a:t>
                      </a:r>
                      <a:r>
                        <a:rPr lang="en-US" sz="2400" baseline="0" dirty="0" err="1" smtClean="0"/>
                        <a:t>benar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atau</a:t>
                      </a:r>
                      <a:r>
                        <a:rPr lang="en-US" sz="2400" baseline="0" dirty="0" smtClean="0"/>
                        <a:t> 1) </a:t>
                      </a:r>
                      <a:r>
                        <a:rPr lang="en-US" sz="2400" baseline="0" dirty="0" err="1" smtClean="0"/>
                        <a:t>jika</a:t>
                      </a:r>
                      <a:r>
                        <a:rPr lang="en-US" sz="2400" baseline="0" dirty="0" smtClean="0"/>
                        <a:t> minimal </a:t>
                      </a:r>
                      <a:r>
                        <a:rPr lang="en-US" sz="2400" baseline="0" dirty="0" err="1" smtClean="0"/>
                        <a:t>ada</a:t>
                      </a:r>
                      <a:r>
                        <a:rPr lang="en-US" sz="2400" baseline="0" dirty="0" smtClean="0"/>
                        <a:t> 1 </a:t>
                      </a:r>
                      <a:r>
                        <a:rPr lang="en-US" sz="2400" baseline="0" dirty="0" err="1" smtClean="0"/>
                        <a:t>pernyataan</a:t>
                      </a:r>
                      <a:r>
                        <a:rPr lang="en-US" sz="2400" baseline="0" dirty="0" smtClean="0"/>
                        <a:t> yang </a:t>
                      </a:r>
                      <a:r>
                        <a:rPr lang="en-US" sz="2400" baseline="0" dirty="0" err="1" smtClean="0"/>
                        <a:t>dibandingkan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bernilai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i="1" baseline="0" dirty="0" smtClean="0"/>
                        <a:t>true </a:t>
                      </a:r>
                      <a:r>
                        <a:rPr lang="en-US" sz="2400" i="0" baseline="0" dirty="0" smtClean="0"/>
                        <a:t>(</a:t>
                      </a:r>
                      <a:r>
                        <a:rPr lang="en-US" sz="2400" i="0" baseline="0" dirty="0" err="1" smtClean="0"/>
                        <a:t>benar</a:t>
                      </a:r>
                      <a:r>
                        <a:rPr lang="en-US" sz="2400" i="0" baseline="0" dirty="0" smtClean="0"/>
                        <a:t> </a:t>
                      </a:r>
                      <a:r>
                        <a:rPr lang="en-US" sz="2400" i="0" baseline="0" dirty="0" err="1" smtClean="0"/>
                        <a:t>atau</a:t>
                      </a:r>
                      <a:r>
                        <a:rPr lang="en-US" sz="2400" i="0" baseline="0" dirty="0" smtClean="0"/>
                        <a:t> 1)</a:t>
                      </a:r>
                      <a:r>
                        <a:rPr lang="en-US" sz="2400" baseline="0" dirty="0" smtClean="0"/>
                        <a:t>.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884474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ctr"/>
                      <a:endParaRPr lang="en-US" sz="2400" i="0" dirty="0" smtClean="0"/>
                    </a:p>
                    <a:p>
                      <a:pPr algn="ctr"/>
                      <a:r>
                        <a:rPr lang="en-US" sz="2400" i="0" dirty="0" smtClean="0"/>
                        <a:t>&amp;&amp;</a:t>
                      </a:r>
                      <a:endParaRPr lang="en-US" sz="2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r>
                        <a:rPr lang="en-US" sz="2400" smtClean="0"/>
                        <a:t>AND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r>
                        <a:rPr lang="en-US" sz="2400" dirty="0" err="1" smtClean="0"/>
                        <a:t>Bernilai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i="1" baseline="0" dirty="0" smtClean="0"/>
                        <a:t>true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jika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dan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hanya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jika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semua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pernyataan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bernilai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i="1" baseline="0" dirty="0" smtClean="0"/>
                        <a:t>true.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985298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08" y="6024274"/>
            <a:ext cx="6672865" cy="365125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https://youtube.com/c/EkoZulkaryantoTV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06218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logika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/>
          </p:nvPr>
        </p:nvGraphicFramePr>
        <p:xfrm>
          <a:off x="914400" y="2095500"/>
          <a:ext cx="10353678" cy="3474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613">
                  <a:extLst>
                    <a:ext uri="{9D8B030D-6E8A-4147-A177-3AD203B41FA5}">
                      <a16:colId xmlns:a16="http://schemas.microsoft.com/office/drawing/2014/main" val="2718913637"/>
                    </a:ext>
                  </a:extLst>
                </a:gridCol>
                <a:gridCol w="1725613">
                  <a:extLst>
                    <a:ext uri="{9D8B030D-6E8A-4147-A177-3AD203B41FA5}">
                      <a16:colId xmlns:a16="http://schemas.microsoft.com/office/drawing/2014/main" val="286645882"/>
                    </a:ext>
                  </a:extLst>
                </a:gridCol>
                <a:gridCol w="1725613">
                  <a:extLst>
                    <a:ext uri="{9D8B030D-6E8A-4147-A177-3AD203B41FA5}">
                      <a16:colId xmlns:a16="http://schemas.microsoft.com/office/drawing/2014/main" val="1012159421"/>
                    </a:ext>
                  </a:extLst>
                </a:gridCol>
                <a:gridCol w="1725613">
                  <a:extLst>
                    <a:ext uri="{9D8B030D-6E8A-4147-A177-3AD203B41FA5}">
                      <a16:colId xmlns:a16="http://schemas.microsoft.com/office/drawing/2014/main" val="3134205928"/>
                    </a:ext>
                  </a:extLst>
                </a:gridCol>
                <a:gridCol w="1725613">
                  <a:extLst>
                    <a:ext uri="{9D8B030D-6E8A-4147-A177-3AD203B41FA5}">
                      <a16:colId xmlns:a16="http://schemas.microsoft.com/office/drawing/2014/main" val="1114124446"/>
                    </a:ext>
                  </a:extLst>
                </a:gridCol>
                <a:gridCol w="1725613">
                  <a:extLst>
                    <a:ext uri="{9D8B030D-6E8A-4147-A177-3AD203B41FA5}">
                      <a16:colId xmlns:a16="http://schemas.microsoft.com/office/drawing/2014/main" val="1517294649"/>
                    </a:ext>
                  </a:extLst>
                </a:gridCol>
              </a:tblGrid>
              <a:tr h="69480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en-US" sz="2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  <a:endParaRPr lang="en-US" sz="2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!A</a:t>
                      </a:r>
                      <a:endParaRPr lang="en-US" sz="2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!B</a:t>
                      </a:r>
                      <a:endParaRPr lang="en-US" sz="2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|| B</a:t>
                      </a:r>
                      <a:endParaRPr lang="en-US" sz="2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&amp;&amp; B</a:t>
                      </a:r>
                      <a:endParaRPr lang="en-US" sz="2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375851719"/>
                  </a:ext>
                </a:extLst>
              </a:tr>
              <a:tr h="69480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691250903"/>
                  </a:ext>
                </a:extLst>
              </a:tr>
              <a:tr h="69480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533592742"/>
                  </a:ext>
                </a:extLst>
              </a:tr>
              <a:tr h="69480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629814117"/>
                  </a:ext>
                </a:extLst>
              </a:tr>
              <a:tr h="69480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184567606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https://youtube.com/c/EkoZulkaryantoTV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7292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ekspresi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err="1" smtClean="0"/>
              <a:t>Ekspresi</a:t>
            </a:r>
            <a:r>
              <a:rPr lang="en-US" sz="4400" dirty="0" smtClean="0"/>
              <a:t> (</a:t>
            </a:r>
            <a:r>
              <a:rPr lang="en-US" sz="4400" dirty="0" err="1" smtClean="0"/>
              <a:t>atau</a:t>
            </a:r>
            <a:r>
              <a:rPr lang="en-US" sz="4400" dirty="0" smtClean="0"/>
              <a:t> </a:t>
            </a:r>
            <a:r>
              <a:rPr lang="en-US" sz="4400" dirty="0" err="1" smtClean="0"/>
              <a:t>ungkapan</a:t>
            </a:r>
            <a:r>
              <a:rPr lang="en-US" sz="4400" dirty="0" smtClean="0"/>
              <a:t>) </a:t>
            </a:r>
            <a:r>
              <a:rPr lang="en-US" sz="4400" dirty="0" err="1" smtClean="0"/>
              <a:t>adalah</a:t>
            </a:r>
            <a:r>
              <a:rPr lang="en-US" sz="4400" dirty="0" smtClean="0"/>
              <a:t> statement program yang </a:t>
            </a:r>
            <a:r>
              <a:rPr lang="en-US" sz="4400" dirty="0" err="1" smtClean="0"/>
              <a:t>memiliki</a:t>
            </a:r>
            <a:r>
              <a:rPr lang="en-US" sz="4400" dirty="0" smtClean="0"/>
              <a:t> </a:t>
            </a:r>
            <a:r>
              <a:rPr lang="en-US" sz="4400" dirty="0" err="1" smtClean="0"/>
              <a:t>nilai</a:t>
            </a:r>
            <a:r>
              <a:rPr lang="en-US" sz="4400" dirty="0" smtClean="0"/>
              <a:t>.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1032779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Ekspresi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Variabel</a:t>
            </a:r>
            <a:endParaRPr lang="en-US" sz="3600" dirty="0" smtClean="0"/>
          </a:p>
          <a:p>
            <a:r>
              <a:rPr lang="en-US" sz="3600" dirty="0" err="1" smtClean="0"/>
              <a:t>Konstanta</a:t>
            </a:r>
            <a:endParaRPr lang="en-US" sz="3600" dirty="0" smtClean="0"/>
          </a:p>
          <a:p>
            <a:r>
              <a:rPr lang="en-US" sz="3600" dirty="0" err="1" smtClean="0"/>
              <a:t>Kombinasi</a:t>
            </a:r>
            <a:r>
              <a:rPr lang="en-US" sz="3600" dirty="0" smtClean="0"/>
              <a:t> </a:t>
            </a:r>
            <a:r>
              <a:rPr lang="en-US" sz="3600" dirty="0" err="1" smtClean="0"/>
              <a:t>antara</a:t>
            </a:r>
            <a:r>
              <a:rPr lang="en-US" sz="3600" dirty="0" smtClean="0"/>
              <a:t> </a:t>
            </a:r>
            <a:r>
              <a:rPr lang="en-US" sz="3600" dirty="0" err="1" smtClean="0"/>
              <a:t>variabel</a:t>
            </a:r>
            <a:r>
              <a:rPr lang="en-US" sz="3600" dirty="0" smtClean="0"/>
              <a:t>, </a:t>
            </a:r>
            <a:r>
              <a:rPr lang="en-US" sz="3600" dirty="0" err="1" smtClean="0"/>
              <a:t>konstanta</a:t>
            </a:r>
            <a:r>
              <a:rPr lang="en-US" sz="3600" dirty="0" smtClean="0"/>
              <a:t>, </a:t>
            </a:r>
            <a:r>
              <a:rPr lang="en-US" sz="3600" dirty="0" err="1" smtClean="0"/>
              <a:t>dan</a:t>
            </a:r>
            <a:r>
              <a:rPr lang="en-US" sz="3600" dirty="0" smtClean="0"/>
              <a:t> operator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78701321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ekspresi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operator </a:t>
            </a:r>
            <a:r>
              <a:rPr lang="en-US" dirty="0" err="1" smtClean="0"/>
              <a:t>aritmatika</a:t>
            </a:r>
            <a:r>
              <a:rPr lang="en-US" dirty="0" smtClean="0"/>
              <a:t> &amp; </a:t>
            </a:r>
            <a:r>
              <a:rPr lang="en-US" dirty="0" err="1" smtClean="0"/>
              <a:t>pemberi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 x = 10;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y = 0;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 </a:t>
            </a: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= x + 10</a:t>
            </a:r>
            <a:r>
              <a:rPr lang="en-US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887448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0"/>
            <a:ext cx="10353761" cy="1326321"/>
          </a:xfrm>
        </p:spPr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1 (Bahasa 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326321"/>
            <a:ext cx="10353762" cy="44648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#include&lt;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main(){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 = 10;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y = 0;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 = x + 10;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(“%d”, y);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return 0;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27419" y="2286000"/>
            <a:ext cx="67518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 smtClean="0"/>
              <a:t>}</a:t>
            </a:r>
            <a:endParaRPr lang="en-US" sz="11500" dirty="0"/>
          </a:p>
        </p:txBody>
      </p:sp>
      <p:sp>
        <p:nvSpPr>
          <p:cNvPr id="5" name="TextBox 4"/>
          <p:cNvSpPr txBox="1"/>
          <p:nvPr/>
        </p:nvSpPr>
        <p:spPr>
          <a:xfrm>
            <a:off x="5302604" y="3217024"/>
            <a:ext cx="1102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Ekspresi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04239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119" y="0"/>
            <a:ext cx="10353761" cy="1326321"/>
          </a:xfrm>
        </p:spPr>
        <p:txBody>
          <a:bodyPr>
            <a:normAutofit/>
          </a:bodyPr>
          <a:lstStyle/>
          <a:p>
            <a:r>
              <a:rPr lang="en-ID" sz="4000" dirty="0" err="1" smtClean="0"/>
              <a:t>Ringkasan</a:t>
            </a:r>
            <a:r>
              <a:rPr lang="en-ID" sz="4000" dirty="0" smtClean="0"/>
              <a:t> </a:t>
            </a:r>
            <a:r>
              <a:rPr lang="en-ID" sz="4000" dirty="0" err="1" smtClean="0"/>
              <a:t>materi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326321"/>
            <a:ext cx="10353762" cy="5074479"/>
          </a:xfrm>
        </p:spPr>
        <p:txBody>
          <a:bodyPr>
            <a:normAutofit/>
          </a:bodyPr>
          <a:lstStyle/>
          <a:p>
            <a:r>
              <a:rPr lang="en-ID" sz="2800" dirty="0" smtClean="0"/>
              <a:t>Bahasa </a:t>
            </a:r>
            <a:r>
              <a:rPr lang="en-ID" sz="2800" dirty="0" err="1" smtClean="0"/>
              <a:t>Pemrograman</a:t>
            </a:r>
            <a:endParaRPr lang="en-ID" sz="2800" dirty="0" smtClean="0"/>
          </a:p>
          <a:p>
            <a:r>
              <a:rPr lang="en-ID" sz="2800" dirty="0" smtClean="0"/>
              <a:t>Operator </a:t>
            </a:r>
            <a:r>
              <a:rPr lang="en-ID" sz="2800" dirty="0" err="1" smtClean="0"/>
              <a:t>dan</a:t>
            </a:r>
            <a:r>
              <a:rPr lang="en-ID" sz="2800" dirty="0" smtClean="0"/>
              <a:t> </a:t>
            </a:r>
            <a:r>
              <a:rPr lang="en-ID" sz="2800" dirty="0" err="1" smtClean="0"/>
              <a:t>Ekspresi</a:t>
            </a:r>
            <a:r>
              <a:rPr lang="en-ID" sz="2800" dirty="0" smtClean="0"/>
              <a:t> </a:t>
            </a:r>
            <a:r>
              <a:rPr lang="en-ID" sz="2800" dirty="0" err="1" smtClean="0"/>
              <a:t>dalam</a:t>
            </a:r>
            <a:r>
              <a:rPr lang="en-ID" sz="2800" dirty="0" smtClean="0"/>
              <a:t> Bahasa </a:t>
            </a:r>
            <a:r>
              <a:rPr lang="en-ID" sz="2800" dirty="0" err="1" smtClean="0"/>
              <a:t>Pemrograman</a:t>
            </a:r>
            <a:endParaRPr lang="en-ID" sz="2800" dirty="0" smtClean="0"/>
          </a:p>
          <a:p>
            <a:r>
              <a:rPr lang="en-ID" sz="2800" dirty="0" err="1" smtClean="0"/>
              <a:t>Struktur</a:t>
            </a:r>
            <a:r>
              <a:rPr lang="en-ID" sz="2800" dirty="0" smtClean="0"/>
              <a:t> </a:t>
            </a:r>
            <a:r>
              <a:rPr lang="en-ID" sz="2800" dirty="0" err="1" smtClean="0"/>
              <a:t>Kontrol</a:t>
            </a:r>
            <a:r>
              <a:rPr lang="en-ID" sz="2800" dirty="0" smtClean="0"/>
              <a:t> </a:t>
            </a:r>
            <a:r>
              <a:rPr lang="en-ID" sz="2800" dirty="0" err="1" smtClean="0"/>
              <a:t>Percabangan</a:t>
            </a:r>
            <a:endParaRPr lang="en-ID" sz="2800" dirty="0" smtClean="0"/>
          </a:p>
          <a:p>
            <a:r>
              <a:rPr lang="en-ID" sz="2800" dirty="0" err="1" smtClean="0"/>
              <a:t>Struktur</a:t>
            </a:r>
            <a:r>
              <a:rPr lang="en-ID" sz="2800" dirty="0" smtClean="0"/>
              <a:t> </a:t>
            </a:r>
            <a:r>
              <a:rPr lang="en-ID" sz="2800" dirty="0" err="1" smtClean="0"/>
              <a:t>Kontrol</a:t>
            </a:r>
            <a:r>
              <a:rPr lang="en-ID" sz="2800" dirty="0" smtClean="0"/>
              <a:t> </a:t>
            </a:r>
            <a:r>
              <a:rPr lang="en-ID" sz="2800" dirty="0" err="1" smtClean="0"/>
              <a:t>Perulangan</a:t>
            </a:r>
            <a:endParaRPr lang="en-ID" sz="2800" dirty="0" smtClean="0"/>
          </a:p>
          <a:p>
            <a:r>
              <a:rPr lang="en-ID" sz="2800" i="1" dirty="0" smtClean="0"/>
              <a:t>Array</a:t>
            </a:r>
          </a:p>
          <a:p>
            <a:r>
              <a:rPr lang="en-ID" sz="2800" dirty="0" err="1" smtClean="0"/>
              <a:t>Fungsi</a:t>
            </a:r>
            <a:endParaRPr lang="en-ID" sz="2800" dirty="0" smtClean="0"/>
          </a:p>
          <a:p>
            <a:r>
              <a:rPr lang="en-ID" sz="2800" dirty="0" err="1" smtClean="0"/>
              <a:t>Struktur</a:t>
            </a:r>
            <a:r>
              <a:rPr lang="en-ID" sz="2800" dirty="0" smtClean="0"/>
              <a:t> </a:t>
            </a:r>
            <a:r>
              <a:rPr lang="en-ID" sz="2800" dirty="0" err="1" smtClean="0"/>
              <a:t>Kontrol</a:t>
            </a:r>
            <a:r>
              <a:rPr lang="en-ID" sz="2800" dirty="0" smtClean="0"/>
              <a:t> </a:t>
            </a:r>
            <a:r>
              <a:rPr lang="en-ID" sz="2800" dirty="0" err="1" smtClean="0"/>
              <a:t>Antarmuka</a:t>
            </a:r>
            <a:r>
              <a:rPr lang="en-ID" sz="2800" dirty="0" smtClean="0"/>
              <a:t> </a:t>
            </a:r>
            <a:r>
              <a:rPr lang="en-ID" sz="2800" dirty="0" err="1" smtClean="0"/>
              <a:t>Pengguna</a:t>
            </a:r>
            <a:r>
              <a:rPr lang="en-ID" sz="2800" dirty="0" smtClean="0"/>
              <a:t> (</a:t>
            </a:r>
            <a:r>
              <a:rPr lang="en-ID" sz="2800" i="1" dirty="0" smtClean="0"/>
              <a:t>User Interface</a:t>
            </a:r>
            <a:r>
              <a:rPr lang="en-ID" sz="2800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7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119" y="0"/>
            <a:ext cx="10353761" cy="1326321"/>
          </a:xfrm>
        </p:spPr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ekspresi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operator </a:t>
            </a:r>
            <a:r>
              <a:rPr lang="en-US" dirty="0" err="1" smtClean="0"/>
              <a:t>pembaNding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326321"/>
            <a:ext cx="10353762" cy="53201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err="1" smtClean="0"/>
              <a:t>Misal</a:t>
            </a:r>
            <a:r>
              <a:rPr lang="en-US" sz="2400" dirty="0" smtClean="0"/>
              <a:t> x = 10 </a:t>
            </a:r>
            <a:r>
              <a:rPr lang="en-US" sz="2400" dirty="0" err="1" smtClean="0"/>
              <a:t>dan</a:t>
            </a:r>
            <a:r>
              <a:rPr lang="en-US" sz="2400" dirty="0" smtClean="0"/>
              <a:t> y= 12. </a:t>
            </a:r>
            <a:r>
              <a:rPr lang="en-US" sz="2400" dirty="0" err="1" smtClean="0"/>
              <a:t>Maka</a:t>
            </a:r>
            <a:r>
              <a:rPr lang="en-US" sz="2400" dirty="0" smtClean="0"/>
              <a:t>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menentukan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perbandingan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kedua</a:t>
            </a:r>
            <a:r>
              <a:rPr lang="en-US" sz="2400" dirty="0" smtClean="0"/>
              <a:t> operator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. </a:t>
            </a: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perbandingan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berupa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logika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 err="1" smtClean="0"/>
              <a:t>Contoh</a:t>
            </a:r>
            <a:r>
              <a:rPr lang="en-US" sz="2400" dirty="0" smtClean="0"/>
              <a:t>:</a:t>
            </a:r>
          </a:p>
          <a:p>
            <a:pPr marL="457200" indent="-457200">
              <a:buAutoNum type="alphaLcPeriod"/>
            </a:pPr>
            <a:r>
              <a:rPr lang="en-US" sz="2400" dirty="0" smtClean="0"/>
              <a:t>x &gt; y		</a:t>
            </a:r>
            <a:r>
              <a:rPr lang="en-US" sz="2400" dirty="0" err="1" smtClean="0"/>
              <a:t>bernilai</a:t>
            </a:r>
            <a:r>
              <a:rPr lang="en-US" sz="2400" dirty="0" smtClean="0"/>
              <a:t> </a:t>
            </a:r>
            <a:r>
              <a:rPr lang="en-US" sz="2400" i="1" dirty="0" smtClean="0"/>
              <a:t>false </a:t>
            </a:r>
            <a:r>
              <a:rPr lang="en-US" sz="2400" dirty="0" smtClean="0"/>
              <a:t>(</a:t>
            </a:r>
            <a:r>
              <a:rPr lang="en-US" sz="2400" dirty="0" err="1" smtClean="0"/>
              <a:t>salah</a:t>
            </a:r>
            <a:r>
              <a:rPr lang="en-US" sz="2400" dirty="0" smtClean="0"/>
              <a:t>)</a:t>
            </a:r>
          </a:p>
          <a:p>
            <a:pPr marL="457200" indent="-457200">
              <a:buAutoNum type="alphaLcPeriod"/>
            </a:pPr>
            <a:r>
              <a:rPr lang="en-US" sz="2400" dirty="0" smtClean="0"/>
              <a:t>x &gt; 0		</a:t>
            </a:r>
            <a:r>
              <a:rPr lang="en-US" sz="2400" dirty="0" err="1" smtClean="0"/>
              <a:t>bernilai</a:t>
            </a:r>
            <a:r>
              <a:rPr lang="en-US" sz="2400" dirty="0" smtClean="0"/>
              <a:t> </a:t>
            </a:r>
            <a:r>
              <a:rPr lang="en-US" sz="2400" i="1" dirty="0" smtClean="0"/>
              <a:t>true </a:t>
            </a:r>
            <a:r>
              <a:rPr lang="en-US" sz="2400" dirty="0" smtClean="0"/>
              <a:t>(</a:t>
            </a:r>
            <a:r>
              <a:rPr lang="en-US" sz="2400" dirty="0" err="1" smtClean="0"/>
              <a:t>benar</a:t>
            </a:r>
            <a:r>
              <a:rPr lang="en-US" sz="2400" dirty="0" smtClean="0"/>
              <a:t>)</a:t>
            </a:r>
          </a:p>
          <a:p>
            <a:pPr marL="457200" indent="-457200">
              <a:buAutoNum type="alphaLcPeriod"/>
            </a:pPr>
            <a:r>
              <a:rPr lang="en-US" sz="2400" dirty="0" smtClean="0"/>
              <a:t>x != y		</a:t>
            </a:r>
            <a:r>
              <a:rPr lang="en-US" sz="2400" dirty="0" err="1" smtClean="0"/>
              <a:t>bernilai</a:t>
            </a:r>
            <a:r>
              <a:rPr lang="en-US" sz="2400" dirty="0" smtClean="0"/>
              <a:t> </a:t>
            </a:r>
            <a:r>
              <a:rPr lang="en-US" sz="2400" i="1" dirty="0" smtClean="0"/>
              <a:t>true</a:t>
            </a:r>
            <a:endParaRPr lang="en-US" sz="2400" dirty="0" smtClean="0"/>
          </a:p>
          <a:p>
            <a:pPr marL="457200" indent="-457200">
              <a:buAutoNum type="alphaLcPeriod"/>
            </a:pPr>
            <a:r>
              <a:rPr lang="en-US" sz="2400" dirty="0" smtClean="0"/>
              <a:t>x &lt;= y		</a:t>
            </a:r>
            <a:r>
              <a:rPr lang="en-US" sz="2400" dirty="0" err="1" smtClean="0"/>
              <a:t>bernilai</a:t>
            </a:r>
            <a:r>
              <a:rPr lang="en-US" sz="2400" dirty="0" smtClean="0"/>
              <a:t> </a:t>
            </a:r>
            <a:r>
              <a:rPr lang="en-US" sz="2400" i="1" dirty="0" smtClean="0"/>
              <a:t>true</a:t>
            </a:r>
            <a:endParaRPr lang="en-US" sz="2400" dirty="0" smtClean="0"/>
          </a:p>
          <a:p>
            <a:pPr marL="457200" indent="-457200">
              <a:buAutoNum type="alphaLcPeriod"/>
            </a:pPr>
            <a:r>
              <a:rPr lang="en-US" sz="2400" dirty="0" smtClean="0"/>
              <a:t>y &gt;= 10		</a:t>
            </a:r>
            <a:r>
              <a:rPr lang="en-US" sz="2400" dirty="0" err="1" smtClean="0"/>
              <a:t>bernilai</a:t>
            </a:r>
            <a:r>
              <a:rPr lang="en-US" sz="2400" dirty="0" smtClean="0"/>
              <a:t> </a:t>
            </a:r>
            <a:r>
              <a:rPr lang="en-US" sz="2400" i="1" dirty="0" smtClean="0"/>
              <a:t>true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2497305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1"/>
            <a:ext cx="10353761" cy="941696"/>
          </a:xfrm>
        </p:spPr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2 (Bahasa 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119116"/>
            <a:ext cx="10353762" cy="5459105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#include&lt;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spcBef>
                <a:spcPts val="600"/>
              </a:spcBef>
              <a:buNone/>
            </a:pPr>
            <a:endParaRPr lang="en-US" sz="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main(){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 = 10;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y = 12;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600"/>
              </a:spcBef>
              <a:buNone/>
            </a:pPr>
            <a:endParaRPr lang="en-US" sz="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(“%d\n”,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&gt; y);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(“%d\n”,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&gt; 0);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(“%d\n”,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!= y);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(“%d\n”,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&lt;= y);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(“%d\n”,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 &gt;= 10);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600"/>
              </a:spcBef>
              <a:buNone/>
            </a:pPr>
            <a:endParaRPr lang="en-US" sz="105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 0;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804715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ekspresi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operator </a:t>
            </a:r>
            <a:r>
              <a:rPr lang="en-US" dirty="0" err="1" smtClean="0"/>
              <a:t>logika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3729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Operator </a:t>
            </a:r>
            <a:r>
              <a:rPr lang="en-US" dirty="0" err="1" smtClean="0"/>
              <a:t>logika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logika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ekspresi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logika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: </a:t>
            </a:r>
            <a:r>
              <a:rPr lang="en-US" dirty="0" err="1" smtClean="0"/>
              <a:t>Variabel</a:t>
            </a:r>
            <a:r>
              <a:rPr lang="en-US" dirty="0" smtClean="0"/>
              <a:t> x = 10 </a:t>
            </a:r>
            <a:r>
              <a:rPr lang="en-US" dirty="0" err="1" smtClean="0"/>
              <a:t>dan</a:t>
            </a:r>
            <a:r>
              <a:rPr lang="en-US" dirty="0" smtClean="0"/>
              <a:t> y = 12.  </a:t>
            </a:r>
            <a:r>
              <a:rPr lang="en-US" dirty="0" err="1" smtClean="0"/>
              <a:t>Tentukan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logika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logika</a:t>
            </a:r>
            <a:r>
              <a:rPr lang="en-US" dirty="0" smtClean="0"/>
              <a:t> di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:</a:t>
            </a:r>
          </a:p>
          <a:p>
            <a:pPr marL="457200" indent="-457200">
              <a:buAutoNum type="alphaLcPeriod"/>
            </a:pPr>
            <a:r>
              <a:rPr lang="en-US" dirty="0" smtClean="0"/>
              <a:t>x &gt; y || x &gt; 0				…</a:t>
            </a:r>
          </a:p>
          <a:p>
            <a:pPr marL="457200" indent="-457200">
              <a:buAutoNum type="alphaLcPeriod"/>
            </a:pPr>
            <a:r>
              <a:rPr lang="en-US" dirty="0" smtClean="0"/>
              <a:t>x &gt; 0 &amp;&amp; y &gt; 0				…</a:t>
            </a:r>
          </a:p>
          <a:p>
            <a:pPr marL="457200" indent="-457200">
              <a:buAutoNum type="alphaLcPeriod"/>
            </a:pPr>
            <a:r>
              <a:rPr lang="en-US" dirty="0" smtClean="0"/>
              <a:t>!(x &gt;= 12)					…</a:t>
            </a:r>
          </a:p>
          <a:p>
            <a:pPr marL="457200" indent="-457200">
              <a:buAutoNum type="alphaLcPeriod"/>
            </a:pPr>
            <a:r>
              <a:rPr lang="en-US" dirty="0" smtClean="0"/>
              <a:t>!(x &gt; 0 &amp;&amp; y &lt; 10)				…</a:t>
            </a:r>
          </a:p>
          <a:p>
            <a:pPr marL="457200" indent="-457200">
              <a:buAutoNum type="alphaLcPeriod"/>
            </a:pPr>
            <a:r>
              <a:rPr lang="en-US" dirty="0" smtClean="0"/>
              <a:t>x != y  &amp;&amp; x &gt; 0 &amp;&amp; y &gt; 10			…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3867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0"/>
            <a:ext cx="10353761" cy="1326321"/>
          </a:xfrm>
        </p:spPr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3 (Bahasa 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160061"/>
            <a:ext cx="10353762" cy="5459104"/>
          </a:xfrm>
        </p:spPr>
        <p:txBody>
          <a:bodyPr>
            <a:normAutofit fontScale="40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70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#include&lt;</a:t>
            </a:r>
            <a:r>
              <a:rPr lang="en-US" sz="7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7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spcBef>
                <a:spcPts val="600"/>
              </a:spcBef>
              <a:buNone/>
            </a:pPr>
            <a:endParaRPr lang="en-US" sz="1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7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7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main(){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4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4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 = 10;</a:t>
            </a:r>
            <a:endParaRPr lang="en-US" sz="4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4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4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y = 12;</a:t>
            </a:r>
            <a:endParaRPr lang="en-US" sz="4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60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4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4500" b="1" dirty="0">
                <a:latin typeface="Courier New" panose="02070309020205020404" pitchFamily="49" charset="0"/>
                <a:cs typeface="Courier New" panose="02070309020205020404" pitchFamily="49" charset="0"/>
              </a:rPr>
              <a:t>(“%d\n”, </a:t>
            </a:r>
            <a:r>
              <a:rPr lang="en-US" sz="4500" dirty="0">
                <a:latin typeface="Courier New" panose="02070309020205020404" pitchFamily="49" charset="0"/>
                <a:cs typeface="Courier New" panose="02070309020205020404" pitchFamily="49" charset="0"/>
              </a:rPr>
              <a:t>x &gt; y || x &gt; 0</a:t>
            </a:r>
            <a:r>
              <a:rPr lang="en-US" sz="4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4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4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4500" b="1" dirty="0">
                <a:latin typeface="Courier New" panose="02070309020205020404" pitchFamily="49" charset="0"/>
                <a:cs typeface="Courier New" panose="02070309020205020404" pitchFamily="49" charset="0"/>
              </a:rPr>
              <a:t>(“%d\n”, </a:t>
            </a:r>
            <a:r>
              <a:rPr lang="en-US" sz="4500" dirty="0">
                <a:latin typeface="Courier New" panose="02070309020205020404" pitchFamily="49" charset="0"/>
                <a:cs typeface="Courier New" panose="02070309020205020404" pitchFamily="49" charset="0"/>
              </a:rPr>
              <a:t>x &gt; 0 &amp;&amp; y &gt; 0</a:t>
            </a:r>
            <a:r>
              <a:rPr lang="en-US" sz="4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4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4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4500" b="1" dirty="0">
                <a:latin typeface="Courier New" panose="02070309020205020404" pitchFamily="49" charset="0"/>
                <a:cs typeface="Courier New" panose="02070309020205020404" pitchFamily="49" charset="0"/>
              </a:rPr>
              <a:t>(“%d\n”, </a:t>
            </a:r>
            <a:r>
              <a:rPr lang="en-US" sz="4500" dirty="0">
                <a:latin typeface="Courier New" panose="02070309020205020404" pitchFamily="49" charset="0"/>
                <a:cs typeface="Courier New" panose="02070309020205020404" pitchFamily="49" charset="0"/>
              </a:rPr>
              <a:t>!(x &gt;= 12)</a:t>
            </a:r>
            <a:r>
              <a:rPr lang="en-US" sz="4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4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4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4500" b="1" dirty="0">
                <a:latin typeface="Courier New" panose="02070309020205020404" pitchFamily="49" charset="0"/>
                <a:cs typeface="Courier New" panose="02070309020205020404" pitchFamily="49" charset="0"/>
              </a:rPr>
              <a:t>(“%d\n”, </a:t>
            </a:r>
            <a:r>
              <a:rPr lang="en-US" sz="4500" dirty="0">
                <a:latin typeface="Courier New" panose="02070309020205020404" pitchFamily="49" charset="0"/>
                <a:cs typeface="Courier New" panose="02070309020205020404" pitchFamily="49" charset="0"/>
              </a:rPr>
              <a:t>!(x &gt; 0 &amp;&amp; y &lt; 10)</a:t>
            </a:r>
            <a:r>
              <a:rPr lang="en-US" sz="4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4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4500" b="1" dirty="0">
                <a:latin typeface="Courier New" panose="02070309020205020404" pitchFamily="49" charset="0"/>
                <a:cs typeface="Courier New" panose="02070309020205020404" pitchFamily="49" charset="0"/>
              </a:rPr>
              <a:t>(“%d\n”, </a:t>
            </a:r>
            <a:r>
              <a:rPr lang="en-US" sz="4500" dirty="0">
                <a:latin typeface="Courier New" panose="02070309020205020404" pitchFamily="49" charset="0"/>
                <a:cs typeface="Courier New" panose="02070309020205020404" pitchFamily="49" charset="0"/>
              </a:rPr>
              <a:t>x != y  &amp;&amp; x &gt; 0 &amp;&amp; y &gt; 10</a:t>
            </a:r>
            <a:r>
              <a:rPr lang="en-US" sz="4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4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600"/>
              </a:spcBef>
              <a:buNone/>
            </a:pPr>
            <a:endParaRPr lang="en-US" sz="2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45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 0;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7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7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546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982639"/>
          </a:xfrm>
        </p:spPr>
        <p:txBody>
          <a:bodyPr/>
          <a:lstStyle/>
          <a:p>
            <a:r>
              <a:rPr lang="en-ID" dirty="0" err="1" smtClean="0"/>
              <a:t>Struktur</a:t>
            </a:r>
            <a:r>
              <a:rPr lang="en-ID" dirty="0" smtClean="0"/>
              <a:t> </a:t>
            </a:r>
            <a:r>
              <a:rPr lang="en-ID" dirty="0" err="1" smtClean="0"/>
              <a:t>Kontrol</a:t>
            </a:r>
            <a:r>
              <a:rPr lang="en-ID" dirty="0" smtClean="0"/>
              <a:t> </a:t>
            </a:r>
            <a:r>
              <a:rPr lang="en-ID" dirty="0" err="1" smtClean="0"/>
              <a:t>Percabangan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14400" y="1094871"/>
            <a:ext cx="10353675" cy="55250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if(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kondisi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statement1;</a:t>
            </a:r>
          </a:p>
          <a:p>
            <a:pPr marL="0" indent="0">
              <a:buNone/>
            </a:pP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}else{</a:t>
            </a:r>
          </a:p>
          <a:p>
            <a:pPr marL="0" indent="0">
              <a:buNone/>
            </a:pP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statement2;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dirty="0" err="1" smtClean="0"/>
              <a:t>Terdapat</a:t>
            </a:r>
            <a:r>
              <a:rPr lang="en-US" dirty="0" smtClean="0"/>
              <a:t> 2 </a:t>
            </a:r>
            <a:r>
              <a:rPr lang="en-US" dirty="0" err="1" smtClean="0"/>
              <a:t>percabangan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/>
              <a:t> </a:t>
            </a:r>
            <a:r>
              <a:rPr lang="en-US" dirty="0" err="1" smtClean="0"/>
              <a:t>dipenuhi</a:t>
            </a:r>
            <a:r>
              <a:rPr lang="en-US" dirty="0" smtClean="0"/>
              <a:t> (</a:t>
            </a:r>
            <a:r>
              <a:rPr lang="en-US" dirty="0" err="1" smtClean="0"/>
              <a:t>bernilai</a:t>
            </a:r>
            <a:r>
              <a:rPr lang="en-US" dirty="0" smtClean="0"/>
              <a:t> </a:t>
            </a:r>
            <a:r>
              <a:rPr lang="en-US" i="1" dirty="0" smtClean="0"/>
              <a:t>true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dijalankan</a:t>
            </a:r>
            <a:r>
              <a:rPr lang="en-US" dirty="0" smtClean="0"/>
              <a:t> statement1, </a:t>
            </a:r>
            <a:r>
              <a:rPr lang="en-US" dirty="0" err="1" smtClean="0"/>
              <a:t>jika</a:t>
            </a:r>
            <a:r>
              <a:rPr lang="en-US" dirty="0" smtClean="0"/>
              <a:t> 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dijalankan</a:t>
            </a:r>
            <a:r>
              <a:rPr lang="en-US" dirty="0" smtClean="0"/>
              <a:t> statement2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grpSp>
        <p:nvGrpSpPr>
          <p:cNvPr id="5" name="Group 4"/>
          <p:cNvGrpSpPr/>
          <p:nvPr/>
        </p:nvGrpSpPr>
        <p:grpSpPr>
          <a:xfrm>
            <a:off x="5120639" y="1094871"/>
            <a:ext cx="5592853" cy="3408890"/>
            <a:chOff x="2563089" y="2096064"/>
            <a:chExt cx="5972602" cy="3695136"/>
          </a:xfrm>
        </p:grpSpPr>
        <p:sp>
          <p:nvSpPr>
            <p:cNvPr id="6" name="Diamond 5"/>
            <p:cNvSpPr/>
            <p:nvPr/>
          </p:nvSpPr>
          <p:spPr>
            <a:xfrm>
              <a:off x="2784765" y="2096064"/>
              <a:ext cx="2313709" cy="214745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/>
                <a:t>kondisi</a:t>
              </a:r>
              <a:r>
                <a:rPr lang="en-US" sz="1600" dirty="0" smtClean="0"/>
                <a:t>?</a:t>
              </a:r>
              <a:endParaRPr lang="en-US" sz="1600" dirty="0"/>
            </a:p>
          </p:txBody>
        </p:sp>
        <p:sp>
          <p:nvSpPr>
            <p:cNvPr id="7" name="Parallelogram 6"/>
            <p:cNvSpPr/>
            <p:nvPr/>
          </p:nvSpPr>
          <p:spPr>
            <a:xfrm>
              <a:off x="6415946" y="2854037"/>
              <a:ext cx="2119745" cy="826359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statement1</a:t>
              </a:r>
              <a:endParaRPr lang="en-US" dirty="0"/>
            </a:p>
          </p:txBody>
        </p:sp>
        <p:sp>
          <p:nvSpPr>
            <p:cNvPr id="8" name="Parallelogram 7"/>
            <p:cNvSpPr/>
            <p:nvPr/>
          </p:nvSpPr>
          <p:spPr>
            <a:xfrm>
              <a:off x="2563089" y="4964841"/>
              <a:ext cx="2863451" cy="826359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statement2</a:t>
              </a:r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3934691" y="4243519"/>
              <a:ext cx="0" cy="688699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5098474" y="3158836"/>
              <a:ext cx="1428312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543850" y="2697429"/>
              <a:ext cx="426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Ya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36866" y="4335594"/>
              <a:ext cx="7841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Tidak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53396214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119" y="0"/>
            <a:ext cx="10353761" cy="1326321"/>
          </a:xfrm>
        </p:spPr>
        <p:txBody>
          <a:bodyPr/>
          <a:lstStyle/>
          <a:p>
            <a:r>
              <a:rPr lang="en-ID" dirty="0" smtClean="0"/>
              <a:t>CONTOH PERCANGAN IF … ELSE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037229"/>
            <a:ext cx="10353762" cy="558193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#include&lt;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main(){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nilai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52.80;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nilai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&gt;= 70){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(“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Tuntas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”);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}else{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(“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Belum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Tuntas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”);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 0;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95505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119" y="0"/>
            <a:ext cx="10353761" cy="1326321"/>
          </a:xfrm>
        </p:spPr>
        <p:txBody>
          <a:bodyPr/>
          <a:lstStyle/>
          <a:p>
            <a:r>
              <a:rPr lang="en-ID" dirty="0" smtClean="0"/>
              <a:t>PERCABANGAN SWITCH …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064525"/>
            <a:ext cx="10353762" cy="558193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#include&lt;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main(){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hari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switch(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hari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case 1	: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(“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Senin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”); 	break;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case 2	: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(“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Selasa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”); 	break;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case 3	: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(“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Rabo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”); 	break;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case 4	: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(“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Kamis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”); 	break;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case 5	: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(“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Jumat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”); 	break;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case 6	: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(“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Sabtu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”); 	break;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case 7	: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(“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Minggu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”); 	break;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	default	: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(“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Tidak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diketahui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”);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 0;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7711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119" y="60545"/>
            <a:ext cx="10353761" cy="1326321"/>
          </a:xfrm>
        </p:spPr>
        <p:txBody>
          <a:bodyPr/>
          <a:lstStyle/>
          <a:p>
            <a:r>
              <a:rPr lang="en-US" dirty="0" smtClean="0"/>
              <a:t>PERULANGAN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119" y="1672493"/>
            <a:ext cx="10353762" cy="369513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iamond 3"/>
          <p:cNvSpPr/>
          <p:nvPr/>
        </p:nvSpPr>
        <p:spPr>
          <a:xfrm>
            <a:off x="4128654" y="2096064"/>
            <a:ext cx="2230581" cy="1787237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kondisi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Parallelogram 4"/>
          <p:cNvSpPr/>
          <p:nvPr/>
        </p:nvSpPr>
        <p:spPr>
          <a:xfrm>
            <a:off x="4419598" y="4419599"/>
            <a:ext cx="1648691" cy="540328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statement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77678" y="5491312"/>
            <a:ext cx="1532530" cy="568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iterasi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243943" y="3883301"/>
            <a:ext cx="0" cy="53629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243943" y="4959927"/>
            <a:ext cx="0" cy="53629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4" idx="1"/>
          </p:cNvCxnSpPr>
          <p:nvPr/>
        </p:nvCxnSpPr>
        <p:spPr>
          <a:xfrm>
            <a:off x="2039815" y="2989682"/>
            <a:ext cx="2088839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039815" y="2989682"/>
            <a:ext cx="0" cy="278564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1"/>
          </p:cNvCxnSpPr>
          <p:nvPr/>
        </p:nvCxnSpPr>
        <p:spPr>
          <a:xfrm flipH="1" flipV="1">
            <a:off x="2039815" y="5775330"/>
            <a:ext cx="2437863" cy="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370958" y="2989682"/>
            <a:ext cx="1760168" cy="1587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131126" y="2991484"/>
            <a:ext cx="0" cy="329677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618411" y="3883301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Ya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740288" y="2536867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Tidak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8687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3690"/>
            <a:ext cx="10353761" cy="1326321"/>
          </a:xfrm>
        </p:spPr>
        <p:txBody>
          <a:bodyPr/>
          <a:lstStyle/>
          <a:p>
            <a:r>
              <a:rPr lang="en-ID" dirty="0" smtClean="0"/>
              <a:t>PERULANGAN FOR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487606"/>
            <a:ext cx="10353762" cy="5158854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#include&lt;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main(){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for(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1; 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&lt;= 10;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(“SMK BISA!\n”);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return 0;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916284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119" y="0"/>
            <a:ext cx="10353761" cy="1326321"/>
          </a:xfrm>
        </p:spPr>
        <p:txBody>
          <a:bodyPr/>
          <a:lstStyle/>
          <a:p>
            <a:r>
              <a:rPr lang="en-ID" dirty="0" smtClean="0"/>
              <a:t>PERULANGAN WHILE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201003"/>
            <a:ext cx="10353762" cy="544545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#include&lt;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main(){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while(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 10){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(“*”);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return 0;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2827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119655"/>
          </a:xfrm>
        </p:spPr>
        <p:txBody>
          <a:bodyPr>
            <a:normAutofit/>
          </a:bodyPr>
          <a:lstStyle/>
          <a:p>
            <a:r>
              <a:rPr lang="en-ID" sz="3200" dirty="0" smtClean="0"/>
              <a:t>Survey </a:t>
            </a:r>
            <a:r>
              <a:rPr lang="en-ID" sz="3200" dirty="0" err="1" smtClean="0"/>
              <a:t>Penggunaan</a:t>
            </a:r>
            <a:r>
              <a:rPr lang="en-ID" sz="3200" dirty="0" smtClean="0"/>
              <a:t> Bahasa </a:t>
            </a:r>
            <a:r>
              <a:rPr lang="en-ID" sz="3200" dirty="0" err="1" smtClean="0"/>
              <a:t>Pemrograman</a:t>
            </a:r>
            <a:r>
              <a:rPr lang="en-ID" sz="3200" dirty="0" smtClean="0"/>
              <a:t> 2020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19617"/>
            <a:ext cx="10353762" cy="494048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4119"/>
          <a:stretch/>
        </p:blipFill>
        <p:spPr>
          <a:xfrm>
            <a:off x="1923400" y="879891"/>
            <a:ext cx="7980591" cy="5780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90871" y="5459777"/>
            <a:ext cx="2613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200" dirty="0" smtClean="0"/>
              <a:t>Source:  </a:t>
            </a:r>
            <a:endParaRPr lang="en-US" sz="1200" dirty="0" smtClean="0"/>
          </a:p>
          <a:p>
            <a:r>
              <a:rPr lang="en-US" sz="1200" dirty="0" smtClean="0">
                <a:hlinkClick r:id="rId3"/>
              </a:rPr>
              <a:t>https</a:t>
            </a:r>
            <a:r>
              <a:rPr lang="en-US" sz="1200" dirty="0">
                <a:hlinkClick r:id="rId3"/>
              </a:rPr>
              <a:t>://</a:t>
            </a:r>
            <a:r>
              <a:rPr lang="en-US" sz="1200" dirty="0" smtClean="0">
                <a:hlinkClick r:id="rId3"/>
              </a:rPr>
              <a:t>insights.stackoverflow.com/survey/2020#technology-programming-scripting-and-markup-languages-professional-developers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910781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119" y="161925"/>
            <a:ext cx="10353761" cy="1133475"/>
          </a:xfrm>
        </p:spPr>
        <p:txBody>
          <a:bodyPr/>
          <a:lstStyle/>
          <a:p>
            <a:r>
              <a:rPr lang="en-US" dirty="0" smtClean="0"/>
              <a:t>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82" y="2117668"/>
            <a:ext cx="4162567" cy="36951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err="1"/>
              <a:t>int</a:t>
            </a:r>
            <a:r>
              <a:rPr lang="en-US" sz="2400" dirty="0"/>
              <a:t> </a:t>
            </a:r>
            <a:r>
              <a:rPr lang="en-US" sz="2400" dirty="0" err="1"/>
              <a:t>nama_array</a:t>
            </a:r>
            <a:r>
              <a:rPr lang="en-US" sz="2400" dirty="0"/>
              <a:t>[10</a:t>
            </a:r>
            <a:r>
              <a:rPr lang="en-US" sz="2400" dirty="0" smtClean="0"/>
              <a:t>];</a:t>
            </a:r>
          </a:p>
          <a:p>
            <a:pPr marL="0" indent="0">
              <a:buNone/>
            </a:pPr>
            <a:r>
              <a:rPr lang="en-US" sz="2400" dirty="0" err="1"/>
              <a:t>int</a:t>
            </a:r>
            <a:r>
              <a:rPr lang="en-US" sz="2400" dirty="0"/>
              <a:t> </a:t>
            </a:r>
            <a:r>
              <a:rPr lang="en-US" sz="2400" dirty="0" err="1"/>
              <a:t>nama_arr</a:t>
            </a:r>
            <a:r>
              <a:rPr lang="en-US" sz="2400" dirty="0"/>
              <a:t>[3] = {0, 3, 2</a:t>
            </a:r>
            <a:r>
              <a:rPr lang="en-US" sz="2400" dirty="0" smtClean="0"/>
              <a:t>};</a:t>
            </a:r>
          </a:p>
          <a:p>
            <a:pPr marL="0" indent="0">
              <a:buNone/>
            </a:pPr>
            <a:endParaRPr lang="en-ID" sz="2400" dirty="0"/>
          </a:p>
          <a:p>
            <a:pPr marL="0" indent="0">
              <a:buNone/>
            </a:pPr>
            <a:endParaRPr lang="en-ID" sz="2400" dirty="0" smtClean="0"/>
          </a:p>
          <a:p>
            <a:pPr marL="0" indent="0">
              <a:buNone/>
            </a:pPr>
            <a:r>
              <a:rPr lang="en-ID" sz="2400" dirty="0" err="1" smtClean="0"/>
              <a:t>Catatan</a:t>
            </a:r>
            <a:r>
              <a:rPr lang="en-ID" sz="2400" dirty="0" smtClean="0"/>
              <a:t>:</a:t>
            </a:r>
          </a:p>
          <a:p>
            <a:pPr marL="0" indent="0">
              <a:buNone/>
            </a:pPr>
            <a:r>
              <a:rPr lang="en-ID" sz="2400" dirty="0" smtClean="0"/>
              <a:t>Di Bahasa C, </a:t>
            </a:r>
            <a:r>
              <a:rPr lang="en-ID" sz="2400" dirty="0" err="1" smtClean="0"/>
              <a:t>indeks</a:t>
            </a:r>
            <a:r>
              <a:rPr lang="en-ID" sz="2400" dirty="0" smtClean="0"/>
              <a:t> </a:t>
            </a:r>
            <a:r>
              <a:rPr lang="en-ID" sz="2400" dirty="0" err="1" smtClean="0"/>
              <a:t>dimulai</a:t>
            </a:r>
            <a:endParaRPr lang="en-ID" sz="2400" dirty="0" smtClean="0"/>
          </a:p>
          <a:p>
            <a:pPr marL="0" indent="0">
              <a:buNone/>
            </a:pPr>
            <a:r>
              <a:rPr lang="en-ID" sz="2400" dirty="0" err="1" smtClean="0"/>
              <a:t>dari</a:t>
            </a:r>
            <a:r>
              <a:rPr lang="en-ID" sz="2400" dirty="0" smtClean="0"/>
              <a:t> 0.</a:t>
            </a:r>
            <a:endParaRPr lang="en-US" sz="2400" dirty="0" smtClean="0"/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749" y="1589291"/>
            <a:ext cx="7920251" cy="500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010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105469"/>
          </a:xfrm>
        </p:spPr>
        <p:txBody>
          <a:bodyPr/>
          <a:lstStyle/>
          <a:p>
            <a:r>
              <a:rPr lang="en-ID" dirty="0" err="1" smtClean="0"/>
              <a:t>Contoh</a:t>
            </a:r>
            <a:r>
              <a:rPr lang="en-ID" dirty="0" smtClean="0"/>
              <a:t>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337481"/>
            <a:ext cx="10353762" cy="52407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endParaRPr lang="en-US" sz="1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main(){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	char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huruf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[5] = {‘a’, ‘b’, ‘c’, ‘d’, ‘e’};</a:t>
            </a:r>
          </a:p>
          <a:p>
            <a:pPr marL="0" indent="0">
              <a:buNone/>
            </a:pPr>
            <a:endParaRPr lang="en-US" sz="1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	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("%c\n", 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huruf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[3]);</a:t>
            </a:r>
          </a:p>
          <a:p>
            <a:pPr marL="0" indent="0">
              <a:buNone/>
            </a:pPr>
            <a:r>
              <a:rPr lang="en-ID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return 0;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6101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/>
          <a:lstStyle/>
          <a:p>
            <a:r>
              <a:rPr lang="en-ID" dirty="0" smtClean="0"/>
              <a:t>CONTOH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326321"/>
            <a:ext cx="10353762" cy="541567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#include&lt;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main(){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	</a:t>
            </a:r>
            <a:r>
              <a:rPr lang="en-ID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ID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ID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nilai</a:t>
            </a:r>
            <a:r>
              <a:rPr lang="en-ID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[5] =   0;</a:t>
            </a:r>
          </a:p>
          <a:p>
            <a:pPr marL="0" indent="0">
              <a:buNone/>
            </a:pPr>
            <a:endParaRPr lang="en-ID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D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ID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nilai</a:t>
            </a:r>
            <a:r>
              <a:rPr lang="en-ID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[0]=68.00;    // </a:t>
            </a:r>
            <a:r>
              <a:rPr lang="en-ID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siswa</a:t>
            </a:r>
            <a:r>
              <a:rPr lang="en-ID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D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pertama</a:t>
            </a:r>
            <a:endParaRPr lang="en-ID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2" indent="0">
              <a:buNone/>
            </a:pPr>
            <a:r>
              <a:rPr lang="en-ID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nilai</a:t>
            </a:r>
            <a:r>
              <a:rPr lang="en-ID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[1]=86.20;    // </a:t>
            </a:r>
            <a:r>
              <a:rPr lang="en-ID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siswa</a:t>
            </a:r>
            <a:r>
              <a:rPr lang="en-ID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D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kedua</a:t>
            </a:r>
            <a:endParaRPr lang="en-ID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2" indent="0">
              <a:buNone/>
            </a:pPr>
            <a:r>
              <a:rPr lang="en-ID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nilai</a:t>
            </a:r>
            <a:r>
              <a:rPr lang="en-ID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[2]=78.00;</a:t>
            </a:r>
          </a:p>
          <a:p>
            <a:pPr marL="914400" lvl="2" indent="0">
              <a:buNone/>
            </a:pPr>
            <a:r>
              <a:rPr lang="en-ID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nilai</a:t>
            </a:r>
            <a:r>
              <a:rPr lang="en-ID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[3]=80.40;</a:t>
            </a:r>
          </a:p>
          <a:p>
            <a:pPr marL="914400" lvl="2" indent="0">
              <a:buNone/>
            </a:pPr>
            <a:r>
              <a:rPr lang="en-ID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nilai</a:t>
            </a:r>
            <a:r>
              <a:rPr lang="en-ID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[4]=88.80;</a:t>
            </a:r>
          </a:p>
          <a:p>
            <a:pPr marL="914400" lvl="2" indent="0">
              <a:buNone/>
            </a:pPr>
            <a:endParaRPr lang="en-ID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D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ID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ID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(“</a:t>
            </a:r>
            <a:r>
              <a:rPr lang="en-ID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Nilai</a:t>
            </a:r>
            <a:r>
              <a:rPr lang="en-ID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D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Siswa</a:t>
            </a:r>
            <a:r>
              <a:rPr lang="en-ID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ke-4 </a:t>
            </a:r>
            <a:r>
              <a:rPr lang="en-ID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adalah</a:t>
            </a:r>
            <a:r>
              <a:rPr lang="en-ID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%.2f”,  </a:t>
            </a:r>
            <a:r>
              <a:rPr lang="en-ID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nilai</a:t>
            </a:r>
            <a:r>
              <a:rPr lang="en-ID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[3]);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	</a:t>
            </a:r>
            <a:r>
              <a:rPr lang="en-ID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 0;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074197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119" y="0"/>
            <a:ext cx="10353761" cy="1326321"/>
          </a:xfrm>
        </p:spPr>
        <p:txBody>
          <a:bodyPr/>
          <a:lstStyle/>
          <a:p>
            <a:r>
              <a:rPr lang="en-ID" dirty="0" smtClean="0"/>
              <a:t>FUNGSI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16" y="1122000"/>
            <a:ext cx="9691403" cy="545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99943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119" y="0"/>
            <a:ext cx="10353761" cy="996287"/>
          </a:xfrm>
        </p:spPr>
        <p:txBody>
          <a:bodyPr/>
          <a:lstStyle/>
          <a:p>
            <a:r>
              <a:rPr lang="en-ID" dirty="0" smtClean="0"/>
              <a:t>CONTOH FUNGSI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119" y="996287"/>
            <a:ext cx="10353762" cy="566382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#include&lt;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tambah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(float a, float b){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float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hasil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a + b;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return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hasil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 kali(float a, float b){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float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hasil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a * b;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return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hasil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main(){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("%.2f\n",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tambah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(10, 20));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("%.2f\n", kali(10, 20));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return 0;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37806725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2830" y="0"/>
            <a:ext cx="12314829" cy="1326321"/>
          </a:xfrm>
        </p:spPr>
        <p:txBody>
          <a:bodyPr/>
          <a:lstStyle/>
          <a:p>
            <a:r>
              <a:rPr lang="en-ID" dirty="0" err="1" smtClean="0"/>
              <a:t>Kontrol</a:t>
            </a:r>
            <a:r>
              <a:rPr lang="en-ID" dirty="0" smtClean="0"/>
              <a:t> ANTARMUKA PENGGUNA APLIKASI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326321"/>
            <a:ext cx="10353762" cy="5279195"/>
          </a:xfrm>
        </p:spPr>
        <p:txBody>
          <a:bodyPr>
            <a:normAutofit/>
          </a:bodyPr>
          <a:lstStyle/>
          <a:p>
            <a:r>
              <a:rPr lang="en-ID" sz="2800" dirty="0" smtClean="0"/>
              <a:t>Label</a:t>
            </a:r>
          </a:p>
          <a:p>
            <a:r>
              <a:rPr lang="en-ID" sz="2800" dirty="0" err="1" smtClean="0"/>
              <a:t>TextBox</a:t>
            </a:r>
            <a:endParaRPr lang="en-ID" sz="2800" dirty="0" smtClean="0"/>
          </a:p>
          <a:p>
            <a:r>
              <a:rPr lang="en-ID" sz="2800" dirty="0" err="1" smtClean="0"/>
              <a:t>TextArea</a:t>
            </a:r>
            <a:endParaRPr lang="en-ID" sz="2800" dirty="0" smtClean="0"/>
          </a:p>
          <a:p>
            <a:r>
              <a:rPr lang="en-ID" sz="2800" dirty="0" err="1" smtClean="0"/>
              <a:t>Dropdownlist</a:t>
            </a:r>
            <a:r>
              <a:rPr lang="en-ID" sz="2800" dirty="0" smtClean="0"/>
              <a:t>/</a:t>
            </a:r>
            <a:r>
              <a:rPr lang="en-ID" sz="2800" dirty="0" err="1" smtClean="0"/>
              <a:t>ComboBox</a:t>
            </a:r>
            <a:endParaRPr lang="en-ID" sz="2800" dirty="0" smtClean="0"/>
          </a:p>
          <a:p>
            <a:r>
              <a:rPr lang="en-ID" sz="2800" dirty="0" err="1" smtClean="0"/>
              <a:t>RadioButton</a:t>
            </a:r>
            <a:endParaRPr lang="en-ID" sz="2800" dirty="0" smtClean="0"/>
          </a:p>
          <a:p>
            <a:r>
              <a:rPr lang="en-ID" sz="2800" dirty="0" err="1" smtClean="0"/>
              <a:t>CheckBox</a:t>
            </a:r>
            <a:endParaRPr lang="en-ID" sz="2800" dirty="0" smtClean="0"/>
          </a:p>
          <a:p>
            <a:r>
              <a:rPr lang="en-ID" sz="2800" dirty="0" smtClean="0"/>
              <a:t>Button</a:t>
            </a:r>
          </a:p>
          <a:p>
            <a:r>
              <a:rPr lang="en-ID" sz="2800" dirty="0" err="1" smtClean="0"/>
              <a:t>DateTimePicker</a:t>
            </a:r>
            <a:endParaRPr lang="en-ID" sz="2800" dirty="0" smtClean="0"/>
          </a:p>
        </p:txBody>
      </p:sp>
    </p:spTree>
    <p:extLst>
      <p:ext uri="{BB962C8B-B14F-4D97-AF65-F5344CB8AC3E}">
        <p14:creationId xmlns:p14="http://schemas.microsoft.com/office/powerpoint/2010/main" val="1860797989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03" y="66550"/>
            <a:ext cx="9457898" cy="6724900"/>
          </a:xfrm>
        </p:spPr>
      </p:pic>
    </p:spTree>
    <p:extLst>
      <p:ext uri="{BB962C8B-B14F-4D97-AF65-F5344CB8AC3E}">
        <p14:creationId xmlns:p14="http://schemas.microsoft.com/office/powerpoint/2010/main" val="904550878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" y="160361"/>
            <a:ext cx="12189204" cy="6537278"/>
          </a:xfrm>
        </p:spPr>
      </p:pic>
    </p:spTree>
    <p:extLst>
      <p:ext uri="{BB962C8B-B14F-4D97-AF65-F5344CB8AC3E}">
        <p14:creationId xmlns:p14="http://schemas.microsoft.com/office/powerpoint/2010/main" val="1240528255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0"/>
            <a:ext cx="10972798" cy="6858000"/>
          </a:xfrm>
        </p:spPr>
      </p:pic>
    </p:spTree>
    <p:extLst>
      <p:ext uri="{BB962C8B-B14F-4D97-AF65-F5344CB8AC3E}">
        <p14:creationId xmlns:p14="http://schemas.microsoft.com/office/powerpoint/2010/main" val="2942147462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03"/>
            <a:ext cx="12271531" cy="6741994"/>
          </a:xfrm>
        </p:spPr>
      </p:pic>
    </p:spTree>
    <p:extLst>
      <p:ext uri="{BB962C8B-B14F-4D97-AF65-F5344CB8AC3E}">
        <p14:creationId xmlns:p14="http://schemas.microsoft.com/office/powerpoint/2010/main" val="2517008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119" y="0"/>
            <a:ext cx="10353761" cy="13263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19617"/>
            <a:ext cx="10353762" cy="4940489"/>
          </a:xfrm>
        </p:spPr>
        <p:txBody>
          <a:bodyPr>
            <a:normAutofit/>
          </a:bodyPr>
          <a:lstStyle/>
          <a:p>
            <a:r>
              <a:rPr lang="en-ID" sz="3200" dirty="0" smtClean="0"/>
              <a:t>Bahasa </a:t>
            </a:r>
            <a:r>
              <a:rPr lang="en-ID" sz="3200" dirty="0" err="1" smtClean="0"/>
              <a:t>Pemrograman</a:t>
            </a:r>
            <a:r>
              <a:rPr lang="en-ID" sz="3200" dirty="0" smtClean="0"/>
              <a:t> (Programming Language)</a:t>
            </a:r>
          </a:p>
          <a:p>
            <a:r>
              <a:rPr lang="en-ID" sz="3200" dirty="0" smtClean="0"/>
              <a:t>Programmer</a:t>
            </a:r>
          </a:p>
          <a:p>
            <a:r>
              <a:rPr lang="en-ID" sz="3200" dirty="0" smtClean="0"/>
              <a:t>Compiler</a:t>
            </a:r>
          </a:p>
          <a:p>
            <a:r>
              <a:rPr lang="en-ID" sz="3200" dirty="0" smtClean="0"/>
              <a:t>IDE (Integrated Development Environment)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497712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812"/>
            <a:ext cx="12192000" cy="6615335"/>
          </a:xfrm>
        </p:spPr>
      </p:pic>
    </p:spTree>
    <p:extLst>
      <p:ext uri="{BB962C8B-B14F-4D97-AF65-F5344CB8AC3E}">
        <p14:creationId xmlns:p14="http://schemas.microsoft.com/office/powerpoint/2010/main" val="451362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119" y="2765839"/>
            <a:ext cx="10353761" cy="1326321"/>
          </a:xfrm>
        </p:spPr>
        <p:txBody>
          <a:bodyPr>
            <a:normAutofit fontScale="90000"/>
          </a:bodyPr>
          <a:lstStyle/>
          <a:p>
            <a:r>
              <a:rPr lang="en-ID" dirty="0" err="1" smtClean="0"/>
              <a:t>Selamat</a:t>
            </a:r>
            <a:r>
              <a:rPr lang="en-ID" dirty="0" smtClean="0"/>
              <a:t> </a:t>
            </a:r>
            <a:r>
              <a:rPr lang="en-ID" dirty="0" err="1" smtClean="0"/>
              <a:t>belajar</a:t>
            </a:r>
            <a:r>
              <a:rPr lang="en-ID" dirty="0" smtClean="0"/>
              <a:t> </a:t>
            </a:r>
            <a:br>
              <a:rPr lang="en-ID" dirty="0" smtClean="0"/>
            </a:br>
            <a:r>
              <a:rPr lang="en-ID" dirty="0" err="1" smtClean="0"/>
              <a:t>semoga</a:t>
            </a:r>
            <a:r>
              <a:rPr lang="en-ID" dirty="0" smtClean="0"/>
              <a:t> </a:t>
            </a:r>
            <a:r>
              <a:rPr lang="en-ID" dirty="0" err="1" smtClean="0"/>
              <a:t>sukses</a:t>
            </a:r>
            <a:r>
              <a:rPr lang="en-ID" dirty="0" smtClean="0"/>
              <a:t/>
            </a:r>
            <a:br>
              <a:rPr lang="en-ID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90830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119" y="0"/>
            <a:ext cx="10353761" cy="1326321"/>
          </a:xfrm>
        </p:spPr>
        <p:txBody>
          <a:bodyPr/>
          <a:lstStyle/>
          <a:p>
            <a:r>
              <a:rPr lang="en-ID" dirty="0" smtClean="0"/>
              <a:t>Bahasa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118" y="1326321"/>
            <a:ext cx="10353762" cy="4940489"/>
          </a:xfrm>
        </p:spPr>
        <p:txBody>
          <a:bodyPr>
            <a:normAutofit/>
          </a:bodyPr>
          <a:lstStyle/>
          <a:p>
            <a:r>
              <a:rPr lang="en-ID" sz="3200" dirty="0" err="1" smtClean="0"/>
              <a:t>Dikembangkan</a:t>
            </a:r>
            <a:r>
              <a:rPr lang="en-ID" sz="3200" dirty="0" smtClean="0"/>
              <a:t> </a:t>
            </a:r>
            <a:r>
              <a:rPr lang="en-ID" sz="3200" dirty="0" err="1" smtClean="0"/>
              <a:t>oleh</a:t>
            </a:r>
            <a:r>
              <a:rPr lang="en-ID" sz="3200" dirty="0" smtClean="0"/>
              <a:t> Dennis Ritchie</a:t>
            </a:r>
          </a:p>
          <a:p>
            <a:r>
              <a:rPr lang="en-ID" sz="3200" dirty="0" err="1" smtClean="0"/>
              <a:t>Digunakan</a:t>
            </a:r>
            <a:r>
              <a:rPr lang="en-ID" sz="3200" dirty="0" smtClean="0"/>
              <a:t> </a:t>
            </a:r>
            <a:r>
              <a:rPr lang="en-ID" sz="3200" dirty="0" err="1" smtClean="0"/>
              <a:t>sebagai</a:t>
            </a:r>
            <a:r>
              <a:rPr lang="en-ID" sz="3200" dirty="0" smtClean="0"/>
              <a:t> </a:t>
            </a:r>
            <a:r>
              <a:rPr lang="en-ID" sz="3200" dirty="0" err="1" smtClean="0"/>
              <a:t>awal</a:t>
            </a:r>
            <a:r>
              <a:rPr lang="en-ID" sz="3200" dirty="0" smtClean="0"/>
              <a:t> Bahasa </a:t>
            </a:r>
            <a:r>
              <a:rPr lang="en-ID" sz="3200" dirty="0" err="1" smtClean="0"/>
              <a:t>Pemrograman</a:t>
            </a:r>
            <a:r>
              <a:rPr lang="en-ID" sz="3200" dirty="0" smtClean="0"/>
              <a:t> yang </a:t>
            </a:r>
            <a:r>
              <a:rPr lang="en-ID" sz="3200" dirty="0" err="1" smtClean="0"/>
              <a:t>dipelajari</a:t>
            </a:r>
            <a:r>
              <a:rPr lang="en-ID" sz="3200" dirty="0" smtClean="0"/>
              <a:t> di </a:t>
            </a:r>
            <a:r>
              <a:rPr lang="en-ID" sz="3200" dirty="0" err="1" smtClean="0"/>
              <a:t>universitas</a:t>
            </a:r>
            <a:r>
              <a:rPr lang="en-ID" sz="3200" dirty="0" smtClean="0"/>
              <a:t> </a:t>
            </a:r>
            <a:r>
              <a:rPr lang="en-ID" sz="3200" dirty="0" err="1" smtClean="0"/>
              <a:t>dan</a:t>
            </a:r>
            <a:r>
              <a:rPr lang="en-ID" sz="3200" dirty="0" smtClean="0"/>
              <a:t> </a:t>
            </a:r>
            <a:r>
              <a:rPr lang="en-ID" sz="3200" dirty="0" err="1" smtClean="0"/>
              <a:t>sekolah</a:t>
            </a:r>
            <a:endParaRPr lang="en-ID" sz="3200" dirty="0" smtClean="0"/>
          </a:p>
          <a:p>
            <a:r>
              <a:rPr lang="en-ID" sz="3200" dirty="0" err="1" smtClean="0"/>
              <a:t>Digunakan</a:t>
            </a:r>
            <a:r>
              <a:rPr lang="en-ID" sz="3200" dirty="0" smtClean="0"/>
              <a:t> </a:t>
            </a:r>
            <a:r>
              <a:rPr lang="en-ID" sz="3200" dirty="0" err="1" smtClean="0"/>
              <a:t>untuk</a:t>
            </a:r>
            <a:r>
              <a:rPr lang="en-ID" sz="3200" dirty="0" smtClean="0"/>
              <a:t> </a:t>
            </a:r>
            <a:r>
              <a:rPr lang="en-ID" sz="3200" dirty="0" err="1" smtClean="0"/>
              <a:t>membuat</a:t>
            </a:r>
            <a:r>
              <a:rPr lang="en-ID" sz="3200" dirty="0" smtClean="0"/>
              <a:t> </a:t>
            </a:r>
            <a:r>
              <a:rPr lang="en-ID" sz="3200" dirty="0" err="1" smtClean="0"/>
              <a:t>Sistem</a:t>
            </a:r>
            <a:r>
              <a:rPr lang="en-ID" sz="3200" dirty="0" smtClean="0"/>
              <a:t> </a:t>
            </a:r>
            <a:r>
              <a:rPr lang="en-ID" sz="3200" dirty="0" err="1" smtClean="0"/>
              <a:t>Operasi</a:t>
            </a:r>
            <a:r>
              <a:rPr lang="en-ID" sz="3200" dirty="0" smtClean="0"/>
              <a:t>, </a:t>
            </a:r>
            <a:r>
              <a:rPr lang="en-ID" sz="3200" dirty="0" err="1" smtClean="0"/>
              <a:t>Aplikasi</a:t>
            </a:r>
            <a:r>
              <a:rPr lang="en-ID" sz="3200" dirty="0" smtClean="0"/>
              <a:t>, Game, </a:t>
            </a:r>
            <a:r>
              <a:rPr lang="en-ID" sz="3200" dirty="0" err="1" smtClean="0"/>
              <a:t>dan</a:t>
            </a:r>
            <a:r>
              <a:rPr lang="en-ID" sz="3200" dirty="0" smtClean="0"/>
              <a:t> lain-lain.</a:t>
            </a:r>
          </a:p>
          <a:p>
            <a:r>
              <a:rPr lang="en-ID" sz="3200" dirty="0" err="1" smtClean="0"/>
              <a:t>Mempunyai</a:t>
            </a:r>
            <a:r>
              <a:rPr lang="en-ID" sz="3200" dirty="0" smtClean="0"/>
              <a:t> </a:t>
            </a:r>
            <a:r>
              <a:rPr lang="en-ID" sz="3200" dirty="0" err="1" smtClean="0"/>
              <a:t>keunggulan</a:t>
            </a:r>
            <a:r>
              <a:rPr lang="en-ID" sz="3200" dirty="0" smtClean="0"/>
              <a:t> </a:t>
            </a:r>
            <a:r>
              <a:rPr lang="en-ID" sz="3200" dirty="0" err="1" smtClean="0"/>
              <a:t>dalam</a:t>
            </a:r>
            <a:r>
              <a:rPr lang="en-ID" sz="3200" dirty="0" smtClean="0"/>
              <a:t> </a:t>
            </a:r>
            <a:r>
              <a:rPr lang="en-ID" sz="3200" dirty="0" err="1" smtClean="0"/>
              <a:t>kecepatan</a:t>
            </a:r>
            <a:r>
              <a:rPr lang="en-ID" sz="3200" dirty="0" smtClean="0"/>
              <a:t> </a:t>
            </a:r>
            <a:r>
              <a:rPr lang="en-ID" sz="3200" dirty="0" err="1" smtClean="0"/>
              <a:t>eksekusi</a:t>
            </a:r>
            <a:r>
              <a:rPr lang="en-ID" sz="3200" dirty="0" smtClean="0"/>
              <a:t> </a:t>
            </a:r>
            <a:r>
              <a:rPr lang="en-ID" sz="3200" dirty="0" err="1" smtClean="0"/>
              <a:t>dan</a:t>
            </a:r>
            <a:r>
              <a:rPr lang="en-ID" sz="3200" dirty="0" smtClean="0"/>
              <a:t> </a:t>
            </a:r>
            <a:r>
              <a:rPr lang="en-ID" sz="3200" dirty="0" err="1" smtClean="0"/>
              <a:t>grafis</a:t>
            </a:r>
            <a:r>
              <a:rPr lang="en-ID" sz="3200" dirty="0" smtClean="0"/>
              <a:t> yang </a:t>
            </a:r>
            <a:r>
              <a:rPr lang="en-ID" sz="3200" dirty="0" err="1" smtClean="0"/>
              <a:t>sangat</a:t>
            </a:r>
            <a:r>
              <a:rPr lang="en-ID" sz="3200" dirty="0" smtClean="0"/>
              <a:t> </a:t>
            </a:r>
            <a:r>
              <a:rPr lang="en-ID" sz="3200" dirty="0" err="1" smtClean="0"/>
              <a:t>baik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589876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119" y="0"/>
            <a:ext cx="10353761" cy="1326321"/>
          </a:xfrm>
        </p:spPr>
        <p:txBody>
          <a:bodyPr/>
          <a:lstStyle/>
          <a:p>
            <a:r>
              <a:rPr lang="en-ID" dirty="0" err="1" smtClean="0"/>
              <a:t>Struktur</a:t>
            </a:r>
            <a:r>
              <a:rPr lang="en-ID" dirty="0" smtClean="0"/>
              <a:t> Bahasa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6847" y="1203561"/>
            <a:ext cx="6018663" cy="439202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ID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#include&lt;</a:t>
            </a:r>
            <a:r>
              <a:rPr lang="en-ID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ID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endParaRPr lang="en-ID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D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ID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main(){</a:t>
            </a:r>
          </a:p>
          <a:p>
            <a:pPr marL="0" indent="0">
              <a:buNone/>
            </a:pPr>
            <a:r>
              <a:rPr lang="en-ID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ID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ID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(“Halo </a:t>
            </a:r>
            <a:r>
              <a:rPr lang="en-ID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Semua</a:t>
            </a:r>
            <a:r>
              <a:rPr lang="en-ID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!”);</a:t>
            </a:r>
          </a:p>
          <a:p>
            <a:pPr marL="0" indent="0">
              <a:buNone/>
            </a:pPr>
            <a:r>
              <a:rPr lang="en-ID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return 0;</a:t>
            </a:r>
          </a:p>
          <a:p>
            <a:pPr marL="0" indent="0">
              <a:buNone/>
            </a:pPr>
            <a:r>
              <a:rPr lang="en-ID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4562" y="5895834"/>
            <a:ext cx="5483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400" dirty="0" err="1" smtClean="0"/>
              <a:t>Disimpan</a:t>
            </a:r>
            <a:r>
              <a:rPr lang="en-ID" sz="2400" dirty="0" smtClean="0"/>
              <a:t> </a:t>
            </a:r>
            <a:r>
              <a:rPr lang="en-ID" sz="2400" dirty="0" err="1" smtClean="0"/>
              <a:t>dalam</a:t>
            </a:r>
            <a:r>
              <a:rPr lang="en-ID" sz="2400" dirty="0" smtClean="0"/>
              <a:t> file </a:t>
            </a:r>
            <a:r>
              <a:rPr lang="en-ID" sz="2400" dirty="0" err="1" smtClean="0"/>
              <a:t>nama_program.c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927434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119" y="0"/>
            <a:ext cx="10353761" cy="1326321"/>
          </a:xfrm>
        </p:spPr>
        <p:txBody>
          <a:bodyPr/>
          <a:lstStyle/>
          <a:p>
            <a:r>
              <a:rPr lang="en-ID" dirty="0" err="1" smtClean="0"/>
              <a:t>Struktur</a:t>
            </a:r>
            <a:r>
              <a:rPr lang="en-ID" dirty="0" smtClean="0"/>
              <a:t> Bahasa C++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6847" y="1203561"/>
            <a:ext cx="6018663" cy="439202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ID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#include&lt;</a:t>
            </a:r>
            <a:r>
              <a:rPr lang="en-ID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ID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ID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using namespace </a:t>
            </a:r>
            <a:r>
              <a:rPr lang="en-ID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ID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ID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D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ID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main(){</a:t>
            </a:r>
          </a:p>
          <a:p>
            <a:pPr marL="0" indent="0">
              <a:buNone/>
            </a:pPr>
            <a:r>
              <a:rPr lang="en-ID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ID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ID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“Halo </a:t>
            </a:r>
            <a:r>
              <a:rPr lang="en-ID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semua</a:t>
            </a:r>
            <a:r>
              <a:rPr lang="en-ID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!”;</a:t>
            </a:r>
          </a:p>
          <a:p>
            <a:pPr marL="0" indent="0">
              <a:buNone/>
            </a:pPr>
            <a:r>
              <a:rPr lang="en-ID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return 0;</a:t>
            </a:r>
          </a:p>
          <a:p>
            <a:pPr marL="0" indent="0">
              <a:buNone/>
            </a:pPr>
            <a:r>
              <a:rPr lang="en-ID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56847" y="5841243"/>
            <a:ext cx="586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400" dirty="0" err="1" smtClean="0"/>
              <a:t>Disimpan</a:t>
            </a:r>
            <a:r>
              <a:rPr lang="en-ID" sz="2400" dirty="0" smtClean="0"/>
              <a:t> </a:t>
            </a:r>
            <a:r>
              <a:rPr lang="en-ID" sz="2400" dirty="0" err="1" smtClean="0"/>
              <a:t>dalam</a:t>
            </a:r>
            <a:r>
              <a:rPr lang="en-ID" sz="2400" dirty="0" smtClean="0"/>
              <a:t> file nama_program.cpp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51423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119" y="145577"/>
            <a:ext cx="10353761" cy="1014490"/>
          </a:xfrm>
        </p:spPr>
        <p:txBody>
          <a:bodyPr/>
          <a:lstStyle/>
          <a:p>
            <a:r>
              <a:rPr lang="en-ID" dirty="0" smtClean="0"/>
              <a:t>Compiler/IDE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369" y="846231"/>
            <a:ext cx="9951262" cy="581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3488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119" y="45280"/>
            <a:ext cx="10353761" cy="910064"/>
          </a:xfrm>
        </p:spPr>
        <p:txBody>
          <a:bodyPr/>
          <a:lstStyle/>
          <a:p>
            <a:r>
              <a:rPr lang="en-ID" dirty="0" smtClean="0"/>
              <a:t>COMPILE &amp; EXECUTE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334" y="955344"/>
            <a:ext cx="8099941" cy="580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736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127</TotalTime>
  <Words>772</Words>
  <Application>Microsoft Office PowerPoint</Application>
  <PresentationFormat>Widescreen</PresentationFormat>
  <Paragraphs>341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Bookman Old Style</vt:lpstr>
      <vt:lpstr>Courier New</vt:lpstr>
      <vt:lpstr>Rockwell</vt:lpstr>
      <vt:lpstr>Wingdings</vt:lpstr>
      <vt:lpstr>Damask</vt:lpstr>
      <vt:lpstr>Pemrograman dasar</vt:lpstr>
      <vt:lpstr>Ringkasan materi</vt:lpstr>
      <vt:lpstr>Survey Penggunaan Bahasa Pemrograman 2020</vt:lpstr>
      <vt:lpstr>PowerPoint Presentation</vt:lpstr>
      <vt:lpstr>Bahasa C</vt:lpstr>
      <vt:lpstr>Struktur Bahasa C</vt:lpstr>
      <vt:lpstr>Struktur Bahasa C++</vt:lpstr>
      <vt:lpstr>Compiler/IDE</vt:lpstr>
      <vt:lpstr>COMPILE &amp; EXECUTE</vt:lpstr>
      <vt:lpstr>OPERATOR</vt:lpstr>
      <vt:lpstr>OPERATOR ARITMATIKA</vt:lpstr>
      <vt:lpstr>Operator pemberi nilai</vt:lpstr>
      <vt:lpstr>OPERATOR PEMBANDING</vt:lpstr>
      <vt:lpstr>Operator logika</vt:lpstr>
      <vt:lpstr>Tabel logika</vt:lpstr>
      <vt:lpstr>ekspresi</vt:lpstr>
      <vt:lpstr>Contoh Ekspresi</vt:lpstr>
      <vt:lpstr>Contoh ekspresi pada operator aritmatika &amp; pemberi nilai</vt:lpstr>
      <vt:lpstr>Contoh 1 (Bahasa c)</vt:lpstr>
      <vt:lpstr>Contoh ekspresi pada operator pembaNding</vt:lpstr>
      <vt:lpstr>Contoh 2 (Bahasa c)</vt:lpstr>
      <vt:lpstr>Contoh ekspresi pada operator logika</vt:lpstr>
      <vt:lpstr>Contoh 3 (Bahasa c)</vt:lpstr>
      <vt:lpstr>Struktur Kontrol Percabangan</vt:lpstr>
      <vt:lpstr>CONTOH PERCANGAN IF … ELSE</vt:lpstr>
      <vt:lpstr>PERCABANGAN SWITCH … CASE</vt:lpstr>
      <vt:lpstr>PERULANGAN</vt:lpstr>
      <vt:lpstr>PERULANGAN FOR</vt:lpstr>
      <vt:lpstr>PERULANGAN WHILE</vt:lpstr>
      <vt:lpstr>ARRAY</vt:lpstr>
      <vt:lpstr>Contoh ARRAY</vt:lpstr>
      <vt:lpstr>CONTOH ARRAY</vt:lpstr>
      <vt:lpstr>FUNGSI</vt:lpstr>
      <vt:lpstr>CONTOH FUNGSI</vt:lpstr>
      <vt:lpstr>Kontrol ANTARMUKA PENGGUNA APLIKASI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Selamat belajar  semoga sukses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Pemrograman dasar</dc:title>
  <dc:creator>EKOZUL</dc:creator>
  <cp:lastModifiedBy>EKOZUL</cp:lastModifiedBy>
  <cp:revision>12</cp:revision>
  <dcterms:created xsi:type="dcterms:W3CDTF">2021-05-26T23:05:36Z</dcterms:created>
  <dcterms:modified xsi:type="dcterms:W3CDTF">2021-05-27T01:12:55Z</dcterms:modified>
</cp:coreProperties>
</file>